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sldIdLst>
    <p:sldId id="257" r:id="rId2"/>
    <p:sldId id="268" r:id="rId3"/>
    <p:sldId id="269" r:id="rId4"/>
    <p:sldId id="270" r:id="rId5"/>
    <p:sldId id="267" r:id="rId6"/>
    <p:sldId id="299" r:id="rId7"/>
    <p:sldId id="306" r:id="rId8"/>
    <p:sldId id="307" r:id="rId9"/>
    <p:sldId id="322" r:id="rId10"/>
    <p:sldId id="312" r:id="rId11"/>
    <p:sldId id="302" r:id="rId12"/>
    <p:sldId id="316" r:id="rId13"/>
    <p:sldId id="258" r:id="rId14"/>
    <p:sldId id="259" r:id="rId15"/>
    <p:sldId id="260" r:id="rId16"/>
    <p:sldId id="261" r:id="rId17"/>
    <p:sldId id="262" r:id="rId18"/>
    <p:sldId id="263" r:id="rId19"/>
    <p:sldId id="264" r:id="rId20"/>
    <p:sldId id="265" r:id="rId21"/>
    <p:sldId id="305" r:id="rId22"/>
    <p:sldId id="271" r:id="rId23"/>
    <p:sldId id="318" r:id="rId24"/>
    <p:sldId id="311" r:id="rId25"/>
    <p:sldId id="310" r:id="rId26"/>
    <p:sldId id="313" r:id="rId27"/>
    <p:sldId id="324" r:id="rId28"/>
    <p:sldId id="317" r:id="rId29"/>
    <p:sldId id="319" r:id="rId30"/>
    <p:sldId id="314" r:id="rId31"/>
    <p:sldId id="266" r:id="rId32"/>
    <p:sldId id="303" r:id="rId33"/>
    <p:sldId id="325" r:id="rId34"/>
    <p:sldId id="320" r:id="rId35"/>
    <p:sldId id="300" r:id="rId36"/>
    <p:sldId id="323" r:id="rId37"/>
    <p:sldId id="321" r:id="rId38"/>
    <p:sldId id="309" r:id="rId39"/>
    <p:sldId id="308"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F0E5"/>
    <a:srgbClr val="81F0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21" autoAdjust="0"/>
    <p:restoredTop sz="95329"/>
  </p:normalViewPr>
  <p:slideViewPr>
    <p:cSldViewPr snapToGrid="0">
      <p:cViewPr varScale="1">
        <p:scale>
          <a:sx n="92" d="100"/>
          <a:sy n="92" d="100"/>
        </p:scale>
        <p:origin x="19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D2E892-C55A-4685-9BBE-EF069A5A3A2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4D60A0-CEF6-461B-B6C7-CD29F4AF097A}">
      <dgm:prSet/>
      <dgm:spPr/>
      <dgm:t>
        <a:bodyPr/>
        <a:lstStyle/>
        <a:p>
          <a:pPr>
            <a:lnSpc>
              <a:spcPct val="100000"/>
            </a:lnSpc>
          </a:pPr>
          <a:r>
            <a:rPr lang="en-US" dirty="0"/>
            <a:t>ANTEnarrative process #1 means the cognizing theorization of everything in WWOK-narrative-counternarrative (epistemology conflicts)</a:t>
          </a:r>
        </a:p>
      </dgm:t>
    </dgm:pt>
    <dgm:pt modelId="{B50BA622-8966-40E6-B4BB-A0DC0B5A6DCC}" type="parTrans" cxnId="{E2EC0C0C-60B0-4D35-B417-5F4E026F2867}">
      <dgm:prSet/>
      <dgm:spPr/>
      <dgm:t>
        <a:bodyPr/>
        <a:lstStyle/>
        <a:p>
          <a:endParaRPr lang="en-US"/>
        </a:p>
      </dgm:t>
    </dgm:pt>
    <dgm:pt modelId="{68F79E7C-9674-4FEA-92CB-48ED98FEF3E4}" type="sibTrans" cxnId="{E2EC0C0C-60B0-4D35-B417-5F4E026F2867}">
      <dgm:prSet/>
      <dgm:spPr/>
      <dgm:t>
        <a:bodyPr/>
        <a:lstStyle/>
        <a:p>
          <a:endParaRPr lang="en-US"/>
        </a:p>
      </dgm:t>
    </dgm:pt>
    <dgm:pt modelId="{A44104DD-7FF1-4C1E-9D84-A6475B633CBD}">
      <dgm:prSet/>
      <dgm:spPr/>
      <dgm:t>
        <a:bodyPr/>
        <a:lstStyle/>
        <a:p>
          <a:pPr>
            <a:lnSpc>
              <a:spcPct val="100000"/>
            </a:lnSpc>
          </a:pPr>
          <a:r>
            <a:rPr lang="en-US" dirty="0"/>
            <a:t>This process is in a world all its own, cut off from process #4 “that moment of Being which is constituted by the transitiveness and open event-ness of Being” (p. 1).” </a:t>
          </a:r>
        </a:p>
      </dgm:t>
    </dgm:pt>
    <dgm:pt modelId="{F25D6799-9A8F-4169-8C4F-009EDC088F5C}" type="parTrans" cxnId="{9F12E718-0744-452E-B431-5394818416FA}">
      <dgm:prSet/>
      <dgm:spPr/>
      <dgm:t>
        <a:bodyPr/>
        <a:lstStyle/>
        <a:p>
          <a:endParaRPr lang="en-US"/>
        </a:p>
      </dgm:t>
    </dgm:pt>
    <dgm:pt modelId="{9D51E28C-68A4-4906-9B52-3F010B381C75}" type="sibTrans" cxnId="{9F12E718-0744-452E-B431-5394818416FA}">
      <dgm:prSet/>
      <dgm:spPr/>
      <dgm:t>
        <a:bodyPr/>
        <a:lstStyle/>
        <a:p>
          <a:endParaRPr lang="en-US"/>
        </a:p>
      </dgm:t>
    </dgm:pt>
    <dgm:pt modelId="{3F667CBC-AF20-4933-BEA1-A694A0B73218}" type="pres">
      <dgm:prSet presAssocID="{27D2E892-C55A-4685-9BBE-EF069A5A3A25}" presName="root" presStyleCnt="0">
        <dgm:presLayoutVars>
          <dgm:dir/>
          <dgm:resizeHandles val="exact"/>
        </dgm:presLayoutVars>
      </dgm:prSet>
      <dgm:spPr/>
    </dgm:pt>
    <dgm:pt modelId="{E432283E-E3AF-4516-925F-1DA50B2954BC}" type="pres">
      <dgm:prSet presAssocID="{D14D60A0-CEF6-461B-B6C7-CD29F4AF097A}" presName="compNode" presStyleCnt="0"/>
      <dgm:spPr/>
    </dgm:pt>
    <dgm:pt modelId="{8517C86D-EC8B-4696-A1BE-4DA61CF969E6}" type="pres">
      <dgm:prSet presAssocID="{D14D60A0-CEF6-461B-B6C7-CD29F4AF097A}" presName="bgRect" presStyleLbl="bgShp" presStyleIdx="0" presStyleCnt="2"/>
      <dgm:spPr/>
    </dgm:pt>
    <dgm:pt modelId="{6E067239-FDAC-4EC5-90DE-C4316CE4E534}" type="pres">
      <dgm:prSet presAssocID="{D14D60A0-CEF6-461B-B6C7-CD29F4AF097A}" presName="iconRect" presStyleLbl="node1" presStyleIdx="0" presStyleCnt="2" custLinFactNeighborX="15256" custLinFactNeighborY="-508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owchart"/>
        </a:ext>
      </dgm:extLst>
    </dgm:pt>
    <dgm:pt modelId="{741CBAC1-70C0-4F5B-88ED-DCBD73CF2C74}" type="pres">
      <dgm:prSet presAssocID="{D14D60A0-CEF6-461B-B6C7-CD29F4AF097A}" presName="spaceRect" presStyleCnt="0"/>
      <dgm:spPr/>
    </dgm:pt>
    <dgm:pt modelId="{F094345E-A124-477E-9635-3E7F7D9EE98E}" type="pres">
      <dgm:prSet presAssocID="{D14D60A0-CEF6-461B-B6C7-CD29F4AF097A}" presName="parTx" presStyleLbl="revTx" presStyleIdx="0" presStyleCnt="2">
        <dgm:presLayoutVars>
          <dgm:chMax val="0"/>
          <dgm:chPref val="0"/>
        </dgm:presLayoutVars>
      </dgm:prSet>
      <dgm:spPr/>
    </dgm:pt>
    <dgm:pt modelId="{E8A7F5E7-B949-41F8-A600-0FBC5C6EE22D}" type="pres">
      <dgm:prSet presAssocID="{68F79E7C-9674-4FEA-92CB-48ED98FEF3E4}" presName="sibTrans" presStyleCnt="0"/>
      <dgm:spPr/>
    </dgm:pt>
    <dgm:pt modelId="{75ECFC79-F830-48FF-BB06-E25D936DA9BD}" type="pres">
      <dgm:prSet presAssocID="{A44104DD-7FF1-4C1E-9D84-A6475B633CBD}" presName="compNode" presStyleCnt="0"/>
      <dgm:spPr/>
    </dgm:pt>
    <dgm:pt modelId="{519961ED-103F-4CAF-8F05-E0A6ED04E2FD}" type="pres">
      <dgm:prSet presAssocID="{A44104DD-7FF1-4C1E-9D84-A6475B633CBD}" presName="bgRect" presStyleLbl="bgShp" presStyleIdx="1" presStyleCnt="2" custLinFactNeighborY="33868"/>
      <dgm:spPr/>
    </dgm:pt>
    <dgm:pt modelId="{9A3818F1-8C41-40B8-BFB8-EE098F8D02BD}" type="pres">
      <dgm:prSet presAssocID="{A44104DD-7FF1-4C1E-9D84-A6475B633CBD}" presName="iconRect" presStyleLbl="node1" presStyleIdx="1" presStyleCnt="2" custLinFactNeighborX="1729" custLinFactNeighborY="5395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rcles with Arrows"/>
        </a:ext>
      </dgm:extLst>
    </dgm:pt>
    <dgm:pt modelId="{6867FEB5-2F80-4D39-BE06-613B123A9393}" type="pres">
      <dgm:prSet presAssocID="{A44104DD-7FF1-4C1E-9D84-A6475B633CBD}" presName="spaceRect" presStyleCnt="0"/>
      <dgm:spPr/>
    </dgm:pt>
    <dgm:pt modelId="{69C9025E-BEC1-4511-8A42-D9ADBCE9D430}" type="pres">
      <dgm:prSet presAssocID="{A44104DD-7FF1-4C1E-9D84-A6475B633CBD}" presName="parTx" presStyleLbl="revTx" presStyleIdx="1" presStyleCnt="2" custLinFactNeighborX="0" custLinFactNeighborY="28734">
        <dgm:presLayoutVars>
          <dgm:chMax val="0"/>
          <dgm:chPref val="0"/>
        </dgm:presLayoutVars>
      </dgm:prSet>
      <dgm:spPr/>
    </dgm:pt>
  </dgm:ptLst>
  <dgm:cxnLst>
    <dgm:cxn modelId="{E2EC0C0C-60B0-4D35-B417-5F4E026F2867}" srcId="{27D2E892-C55A-4685-9BBE-EF069A5A3A25}" destId="{D14D60A0-CEF6-461B-B6C7-CD29F4AF097A}" srcOrd="0" destOrd="0" parTransId="{B50BA622-8966-40E6-B4BB-A0DC0B5A6DCC}" sibTransId="{68F79E7C-9674-4FEA-92CB-48ED98FEF3E4}"/>
    <dgm:cxn modelId="{12DD3D11-804B-4B90-A0DD-EE4BF021DC42}" type="presOf" srcId="{D14D60A0-CEF6-461B-B6C7-CD29F4AF097A}" destId="{F094345E-A124-477E-9635-3E7F7D9EE98E}" srcOrd="0" destOrd="0" presId="urn:microsoft.com/office/officeart/2018/2/layout/IconVerticalSolidList"/>
    <dgm:cxn modelId="{9F12E718-0744-452E-B431-5394818416FA}" srcId="{27D2E892-C55A-4685-9BBE-EF069A5A3A25}" destId="{A44104DD-7FF1-4C1E-9D84-A6475B633CBD}" srcOrd="1" destOrd="0" parTransId="{F25D6799-9A8F-4169-8C4F-009EDC088F5C}" sibTransId="{9D51E28C-68A4-4906-9B52-3F010B381C75}"/>
    <dgm:cxn modelId="{5E2EF969-E095-4ECA-826E-08A74A79A224}" type="presOf" srcId="{27D2E892-C55A-4685-9BBE-EF069A5A3A25}" destId="{3F667CBC-AF20-4933-BEA1-A694A0B73218}" srcOrd="0" destOrd="0" presId="urn:microsoft.com/office/officeart/2018/2/layout/IconVerticalSolidList"/>
    <dgm:cxn modelId="{AB79DDFD-F986-4D73-A155-DC33596BDE58}" type="presOf" srcId="{A44104DD-7FF1-4C1E-9D84-A6475B633CBD}" destId="{69C9025E-BEC1-4511-8A42-D9ADBCE9D430}" srcOrd="0" destOrd="0" presId="urn:microsoft.com/office/officeart/2018/2/layout/IconVerticalSolidList"/>
    <dgm:cxn modelId="{9E6D8835-126C-42D5-B619-FC59AD652303}" type="presParOf" srcId="{3F667CBC-AF20-4933-BEA1-A694A0B73218}" destId="{E432283E-E3AF-4516-925F-1DA50B2954BC}" srcOrd="0" destOrd="0" presId="urn:microsoft.com/office/officeart/2018/2/layout/IconVerticalSolidList"/>
    <dgm:cxn modelId="{52F97725-207E-476E-8E39-A7546597D63A}" type="presParOf" srcId="{E432283E-E3AF-4516-925F-1DA50B2954BC}" destId="{8517C86D-EC8B-4696-A1BE-4DA61CF969E6}" srcOrd="0" destOrd="0" presId="urn:microsoft.com/office/officeart/2018/2/layout/IconVerticalSolidList"/>
    <dgm:cxn modelId="{D9E71C6E-58DF-40EE-8FAC-147064E4D33A}" type="presParOf" srcId="{E432283E-E3AF-4516-925F-1DA50B2954BC}" destId="{6E067239-FDAC-4EC5-90DE-C4316CE4E534}" srcOrd="1" destOrd="0" presId="urn:microsoft.com/office/officeart/2018/2/layout/IconVerticalSolidList"/>
    <dgm:cxn modelId="{59C5CF24-4092-4163-A0BC-0650E01DC438}" type="presParOf" srcId="{E432283E-E3AF-4516-925F-1DA50B2954BC}" destId="{741CBAC1-70C0-4F5B-88ED-DCBD73CF2C74}" srcOrd="2" destOrd="0" presId="urn:microsoft.com/office/officeart/2018/2/layout/IconVerticalSolidList"/>
    <dgm:cxn modelId="{683E98FC-C21B-48CB-AEB6-0D06E9E5EA73}" type="presParOf" srcId="{E432283E-E3AF-4516-925F-1DA50B2954BC}" destId="{F094345E-A124-477E-9635-3E7F7D9EE98E}" srcOrd="3" destOrd="0" presId="urn:microsoft.com/office/officeart/2018/2/layout/IconVerticalSolidList"/>
    <dgm:cxn modelId="{2AD54B1A-6BF0-4859-8024-F234AA7CFFE9}" type="presParOf" srcId="{3F667CBC-AF20-4933-BEA1-A694A0B73218}" destId="{E8A7F5E7-B949-41F8-A600-0FBC5C6EE22D}" srcOrd="1" destOrd="0" presId="urn:microsoft.com/office/officeart/2018/2/layout/IconVerticalSolidList"/>
    <dgm:cxn modelId="{1AD50876-47B5-40E2-B6D1-DD063726B82D}" type="presParOf" srcId="{3F667CBC-AF20-4933-BEA1-A694A0B73218}" destId="{75ECFC79-F830-48FF-BB06-E25D936DA9BD}" srcOrd="2" destOrd="0" presId="urn:microsoft.com/office/officeart/2018/2/layout/IconVerticalSolidList"/>
    <dgm:cxn modelId="{CDA54F07-E792-4A9F-B676-CE3DD3C680D9}" type="presParOf" srcId="{75ECFC79-F830-48FF-BB06-E25D936DA9BD}" destId="{519961ED-103F-4CAF-8F05-E0A6ED04E2FD}" srcOrd="0" destOrd="0" presId="urn:microsoft.com/office/officeart/2018/2/layout/IconVerticalSolidList"/>
    <dgm:cxn modelId="{EC3D76EF-0E6C-4C6D-BE43-9A8F6156950D}" type="presParOf" srcId="{75ECFC79-F830-48FF-BB06-E25D936DA9BD}" destId="{9A3818F1-8C41-40B8-BFB8-EE098F8D02BD}" srcOrd="1" destOrd="0" presId="urn:microsoft.com/office/officeart/2018/2/layout/IconVerticalSolidList"/>
    <dgm:cxn modelId="{584775D7-FDE7-410A-8351-C679C04A4AA9}" type="presParOf" srcId="{75ECFC79-F830-48FF-BB06-E25D936DA9BD}" destId="{6867FEB5-2F80-4D39-BE06-613B123A9393}" srcOrd="2" destOrd="0" presId="urn:microsoft.com/office/officeart/2018/2/layout/IconVerticalSolidList"/>
    <dgm:cxn modelId="{0D86E409-FBF3-406A-95FF-3B3DF88C76C8}" type="presParOf" srcId="{75ECFC79-F830-48FF-BB06-E25D936DA9BD}" destId="{69C9025E-BEC1-4511-8A42-D9ADBCE9D43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2338A-AAB8-496B-91D5-C48913BDD57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80750CA-DA95-4A31-A92C-E4E32A429907}">
      <dgm:prSet custT="1"/>
      <dgm:spPr/>
      <dgm:t>
        <a:bodyPr/>
        <a:lstStyle/>
        <a:p>
          <a:pPr>
            <a:lnSpc>
              <a:spcPct val="100000"/>
            </a:lnSpc>
          </a:pPr>
          <a:r>
            <a:rPr lang="en-US" sz="1800" dirty="0"/>
            <a:t>“</a:t>
          </a:r>
          <a:r>
            <a:rPr lang="en-US" sz="1800" i="1" dirty="0"/>
            <a:t>Participative </a:t>
          </a:r>
          <a:r>
            <a:rPr lang="en-US" sz="1800" dirty="0"/>
            <a:t>thinking” (p. 8) has footnote #29 by Holquist ‘use of “participative (unindifferent) thinking” relates to p. 19 “my non-alibi-in-Being”</a:t>
          </a:r>
        </a:p>
      </dgm:t>
    </dgm:pt>
    <dgm:pt modelId="{7D3E9286-9BD2-425A-B2D3-50A89D49559D}" type="parTrans" cxnId="{713CECF3-FEB8-45FF-BF4F-BF86B937C99B}">
      <dgm:prSet/>
      <dgm:spPr/>
      <dgm:t>
        <a:bodyPr/>
        <a:lstStyle/>
        <a:p>
          <a:endParaRPr lang="en-US"/>
        </a:p>
      </dgm:t>
    </dgm:pt>
    <dgm:pt modelId="{4889CD28-96CE-4522-9A2D-D5800BAC240D}" type="sibTrans" cxnId="{713CECF3-FEB8-45FF-BF4F-BF86B937C99B}">
      <dgm:prSet/>
      <dgm:spPr/>
      <dgm:t>
        <a:bodyPr/>
        <a:lstStyle/>
        <a:p>
          <a:endParaRPr lang="en-US"/>
        </a:p>
      </dgm:t>
    </dgm:pt>
    <dgm:pt modelId="{EB8BCC11-1521-4D4E-A113-125D8E932ADC}">
      <dgm:prSet custT="1"/>
      <dgm:spPr/>
      <dgm:t>
        <a:bodyPr/>
        <a:lstStyle/>
        <a:p>
          <a:pPr>
            <a:lnSpc>
              <a:spcPct val="100000"/>
            </a:lnSpc>
          </a:pPr>
          <a:r>
            <a:rPr lang="en-US" sz="1400" dirty="0"/>
            <a:t>This  is </a:t>
          </a:r>
          <a:r>
            <a:rPr lang="en-US" sz="1400" dirty="0" err="1"/>
            <a:t>TwoTree’s</a:t>
          </a:r>
          <a:r>
            <a:rPr lang="en-US" sz="1400" dirty="0"/>
            <a:t> IWOK Living Story in-time, in-space, and in-ongoing eventness that together in Bard (2007) is inseparability of </a:t>
          </a:r>
          <a:r>
            <a:rPr lang="en-US" sz="1400" i="1" dirty="0"/>
            <a:t>SpaceTimeMattering</a:t>
          </a:r>
          <a:endParaRPr lang="en-US" sz="1400" dirty="0"/>
        </a:p>
      </dgm:t>
    </dgm:pt>
    <dgm:pt modelId="{C6851DCC-BF10-41C1-A1E9-221682618639}" type="parTrans" cxnId="{F0ABDD23-21C2-4B7F-ABE6-D447CE197AB3}">
      <dgm:prSet/>
      <dgm:spPr/>
      <dgm:t>
        <a:bodyPr/>
        <a:lstStyle/>
        <a:p>
          <a:endParaRPr lang="en-US"/>
        </a:p>
      </dgm:t>
    </dgm:pt>
    <dgm:pt modelId="{67AD4C4F-44EC-4CF3-A675-82237C9E3609}" type="sibTrans" cxnId="{F0ABDD23-21C2-4B7F-ABE6-D447CE197AB3}">
      <dgm:prSet/>
      <dgm:spPr/>
      <dgm:t>
        <a:bodyPr/>
        <a:lstStyle/>
        <a:p>
          <a:endParaRPr lang="en-US"/>
        </a:p>
      </dgm:t>
    </dgm:pt>
    <dgm:pt modelId="{3DD86087-A406-4EBF-825B-0E13BF9A250D}" type="pres">
      <dgm:prSet presAssocID="{DF42338A-AAB8-496B-91D5-C48913BDD57E}" presName="root" presStyleCnt="0">
        <dgm:presLayoutVars>
          <dgm:dir/>
          <dgm:resizeHandles val="exact"/>
        </dgm:presLayoutVars>
      </dgm:prSet>
      <dgm:spPr/>
    </dgm:pt>
    <dgm:pt modelId="{724BEA32-7D5B-4BE7-B911-47C616E70A88}" type="pres">
      <dgm:prSet presAssocID="{E80750CA-DA95-4A31-A92C-E4E32A429907}" presName="compNode" presStyleCnt="0"/>
      <dgm:spPr/>
    </dgm:pt>
    <dgm:pt modelId="{62001DAB-75B4-42FE-B14E-75F418604E2B}" type="pres">
      <dgm:prSet presAssocID="{E80750CA-DA95-4A31-A92C-E4E32A429907}" presName="bgRect" presStyleLbl="bgShp" presStyleIdx="0" presStyleCnt="2"/>
      <dgm:spPr/>
    </dgm:pt>
    <dgm:pt modelId="{53F5B003-9074-4593-B16F-0EF561F7F5E2}" type="pres">
      <dgm:prSet presAssocID="{E80750CA-DA95-4A31-A92C-E4E32A42990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sed Quotation Mark"/>
        </a:ext>
      </dgm:extLst>
    </dgm:pt>
    <dgm:pt modelId="{71B2062F-45B8-4511-955C-F40C4759EBBB}" type="pres">
      <dgm:prSet presAssocID="{E80750CA-DA95-4A31-A92C-E4E32A429907}" presName="spaceRect" presStyleCnt="0"/>
      <dgm:spPr/>
    </dgm:pt>
    <dgm:pt modelId="{24731E66-4083-4F47-B673-2AB1212CFEDB}" type="pres">
      <dgm:prSet presAssocID="{E80750CA-DA95-4A31-A92C-E4E32A429907}" presName="parTx" presStyleLbl="revTx" presStyleIdx="0" presStyleCnt="2">
        <dgm:presLayoutVars>
          <dgm:chMax val="0"/>
          <dgm:chPref val="0"/>
        </dgm:presLayoutVars>
      </dgm:prSet>
      <dgm:spPr/>
    </dgm:pt>
    <dgm:pt modelId="{412F0953-C543-4CEF-9DFF-B7EBED3CF00D}" type="pres">
      <dgm:prSet presAssocID="{4889CD28-96CE-4522-9A2D-D5800BAC240D}" presName="sibTrans" presStyleCnt="0"/>
      <dgm:spPr/>
    </dgm:pt>
    <dgm:pt modelId="{88940806-B983-4337-973A-133C397EEA42}" type="pres">
      <dgm:prSet presAssocID="{EB8BCC11-1521-4D4E-A113-125D8E932ADC}" presName="compNode" presStyleCnt="0"/>
      <dgm:spPr/>
    </dgm:pt>
    <dgm:pt modelId="{C88690CE-9D63-4334-82BF-100901AA84DC}" type="pres">
      <dgm:prSet presAssocID="{EB8BCC11-1521-4D4E-A113-125D8E932ADC}" presName="bgRect" presStyleLbl="bgShp" presStyleIdx="1" presStyleCnt="2"/>
      <dgm:spPr/>
    </dgm:pt>
    <dgm:pt modelId="{B655C967-8B0F-4103-9DBF-18FF8FE5ECB0}" type="pres">
      <dgm:prSet presAssocID="{EB8BCC11-1521-4D4E-A113-125D8E932AD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ustomer Review"/>
        </a:ext>
      </dgm:extLst>
    </dgm:pt>
    <dgm:pt modelId="{6CBDA8FC-5329-4A48-A12D-758F640C4CC0}" type="pres">
      <dgm:prSet presAssocID="{EB8BCC11-1521-4D4E-A113-125D8E932ADC}" presName="spaceRect" presStyleCnt="0"/>
      <dgm:spPr/>
    </dgm:pt>
    <dgm:pt modelId="{ED4CA1C1-8DCF-4D54-9935-6540496AD37F}" type="pres">
      <dgm:prSet presAssocID="{EB8BCC11-1521-4D4E-A113-125D8E932ADC}" presName="parTx" presStyleLbl="revTx" presStyleIdx="1" presStyleCnt="2">
        <dgm:presLayoutVars>
          <dgm:chMax val="0"/>
          <dgm:chPref val="0"/>
        </dgm:presLayoutVars>
      </dgm:prSet>
      <dgm:spPr/>
    </dgm:pt>
  </dgm:ptLst>
  <dgm:cxnLst>
    <dgm:cxn modelId="{DE12311A-7263-DF47-85EA-14D5FFA3C24B}" type="presOf" srcId="{DF42338A-AAB8-496B-91D5-C48913BDD57E}" destId="{3DD86087-A406-4EBF-825B-0E13BF9A250D}" srcOrd="0" destOrd="0" presId="urn:microsoft.com/office/officeart/2018/2/layout/IconVerticalSolidList"/>
    <dgm:cxn modelId="{F0ABDD23-21C2-4B7F-ABE6-D447CE197AB3}" srcId="{DF42338A-AAB8-496B-91D5-C48913BDD57E}" destId="{EB8BCC11-1521-4D4E-A113-125D8E932ADC}" srcOrd="1" destOrd="0" parTransId="{C6851DCC-BF10-41C1-A1E9-221682618639}" sibTransId="{67AD4C4F-44EC-4CF3-A675-82237C9E3609}"/>
    <dgm:cxn modelId="{18F7B1F0-50C8-D94B-8EFF-470811640017}" type="presOf" srcId="{E80750CA-DA95-4A31-A92C-E4E32A429907}" destId="{24731E66-4083-4F47-B673-2AB1212CFEDB}" srcOrd="0" destOrd="0" presId="urn:microsoft.com/office/officeart/2018/2/layout/IconVerticalSolidList"/>
    <dgm:cxn modelId="{713CECF3-FEB8-45FF-BF4F-BF86B937C99B}" srcId="{DF42338A-AAB8-496B-91D5-C48913BDD57E}" destId="{E80750CA-DA95-4A31-A92C-E4E32A429907}" srcOrd="0" destOrd="0" parTransId="{7D3E9286-9BD2-425A-B2D3-50A89D49559D}" sibTransId="{4889CD28-96CE-4522-9A2D-D5800BAC240D}"/>
    <dgm:cxn modelId="{8208D6F7-F040-1A4F-BC1D-87CD8B42CB86}" type="presOf" srcId="{EB8BCC11-1521-4D4E-A113-125D8E932ADC}" destId="{ED4CA1C1-8DCF-4D54-9935-6540496AD37F}" srcOrd="0" destOrd="0" presId="urn:microsoft.com/office/officeart/2018/2/layout/IconVerticalSolidList"/>
    <dgm:cxn modelId="{9F14CB6D-41DD-0043-99C8-0DCA0F7CAB20}" type="presParOf" srcId="{3DD86087-A406-4EBF-825B-0E13BF9A250D}" destId="{724BEA32-7D5B-4BE7-B911-47C616E70A88}" srcOrd="0" destOrd="0" presId="urn:microsoft.com/office/officeart/2018/2/layout/IconVerticalSolidList"/>
    <dgm:cxn modelId="{7FCC7C20-1F86-FA41-8B75-6F6F620D1227}" type="presParOf" srcId="{724BEA32-7D5B-4BE7-B911-47C616E70A88}" destId="{62001DAB-75B4-42FE-B14E-75F418604E2B}" srcOrd="0" destOrd="0" presId="urn:microsoft.com/office/officeart/2018/2/layout/IconVerticalSolidList"/>
    <dgm:cxn modelId="{CB3878F3-240D-D446-92C7-804FC9B9AA04}" type="presParOf" srcId="{724BEA32-7D5B-4BE7-B911-47C616E70A88}" destId="{53F5B003-9074-4593-B16F-0EF561F7F5E2}" srcOrd="1" destOrd="0" presId="urn:microsoft.com/office/officeart/2018/2/layout/IconVerticalSolidList"/>
    <dgm:cxn modelId="{7EBCE637-E55C-9C4B-AB6E-11D652BCB3A7}" type="presParOf" srcId="{724BEA32-7D5B-4BE7-B911-47C616E70A88}" destId="{71B2062F-45B8-4511-955C-F40C4759EBBB}" srcOrd="2" destOrd="0" presId="urn:microsoft.com/office/officeart/2018/2/layout/IconVerticalSolidList"/>
    <dgm:cxn modelId="{9C28A6C4-3C85-1D4B-ACCC-7D1B8FF3A706}" type="presParOf" srcId="{724BEA32-7D5B-4BE7-B911-47C616E70A88}" destId="{24731E66-4083-4F47-B673-2AB1212CFEDB}" srcOrd="3" destOrd="0" presId="urn:microsoft.com/office/officeart/2018/2/layout/IconVerticalSolidList"/>
    <dgm:cxn modelId="{451B8CAA-0AE2-B74C-94FA-C6ECBE78E561}" type="presParOf" srcId="{3DD86087-A406-4EBF-825B-0E13BF9A250D}" destId="{412F0953-C543-4CEF-9DFF-B7EBED3CF00D}" srcOrd="1" destOrd="0" presId="urn:microsoft.com/office/officeart/2018/2/layout/IconVerticalSolidList"/>
    <dgm:cxn modelId="{6BC8E5C5-6969-7643-B71D-BC6D44C4BED5}" type="presParOf" srcId="{3DD86087-A406-4EBF-825B-0E13BF9A250D}" destId="{88940806-B983-4337-973A-133C397EEA42}" srcOrd="2" destOrd="0" presId="urn:microsoft.com/office/officeart/2018/2/layout/IconVerticalSolidList"/>
    <dgm:cxn modelId="{4FFA3376-133F-1C48-9277-57D7A28183CB}" type="presParOf" srcId="{88940806-B983-4337-973A-133C397EEA42}" destId="{C88690CE-9D63-4334-82BF-100901AA84DC}" srcOrd="0" destOrd="0" presId="urn:microsoft.com/office/officeart/2018/2/layout/IconVerticalSolidList"/>
    <dgm:cxn modelId="{89B6ECC0-5DC6-0B48-8342-E49CF04AEF8B}" type="presParOf" srcId="{88940806-B983-4337-973A-133C397EEA42}" destId="{B655C967-8B0F-4103-9DBF-18FF8FE5ECB0}" srcOrd="1" destOrd="0" presId="urn:microsoft.com/office/officeart/2018/2/layout/IconVerticalSolidList"/>
    <dgm:cxn modelId="{20A3F6B1-F919-1C40-8469-EA6A9845DB26}" type="presParOf" srcId="{88940806-B983-4337-973A-133C397EEA42}" destId="{6CBDA8FC-5329-4A48-A12D-758F640C4CC0}" srcOrd="2" destOrd="0" presId="urn:microsoft.com/office/officeart/2018/2/layout/IconVerticalSolidList"/>
    <dgm:cxn modelId="{7ED64F06-5324-5E45-8D50-313231468825}" type="presParOf" srcId="{88940806-B983-4337-973A-133C397EEA42}" destId="{ED4CA1C1-8DCF-4D54-9935-6540496AD3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7C86D-EC8B-4696-A1BE-4DA61CF969E6}">
      <dsp:nvSpPr>
        <dsp:cNvPr id="0" name=""/>
        <dsp:cNvSpPr/>
      </dsp:nvSpPr>
      <dsp:spPr>
        <a:xfrm>
          <a:off x="0" y="868003"/>
          <a:ext cx="4910052" cy="1602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67239-FDAC-4EC5-90DE-C4316CE4E534}">
      <dsp:nvSpPr>
        <dsp:cNvPr id="0" name=""/>
        <dsp:cNvSpPr/>
      </dsp:nvSpPr>
      <dsp:spPr>
        <a:xfrm>
          <a:off x="619206" y="1183742"/>
          <a:ext cx="881357" cy="8813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4345E-A124-477E-9635-3E7F7D9EE98E}">
      <dsp:nvSpPr>
        <dsp:cNvPr id="0" name=""/>
        <dsp:cNvSpPr/>
      </dsp:nvSpPr>
      <dsp:spPr>
        <a:xfrm>
          <a:off x="1850851" y="868003"/>
          <a:ext cx="3059200" cy="160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595" tIns="169595" rIns="169595" bIns="169595" numCol="1" spcCol="1270" anchor="ctr" anchorCtr="0">
          <a:noAutofit/>
        </a:bodyPr>
        <a:lstStyle/>
        <a:p>
          <a:pPr marL="0" lvl="0" indent="0" algn="l" defTabSz="622300">
            <a:lnSpc>
              <a:spcPct val="100000"/>
            </a:lnSpc>
            <a:spcBef>
              <a:spcPct val="0"/>
            </a:spcBef>
            <a:spcAft>
              <a:spcPct val="35000"/>
            </a:spcAft>
            <a:buNone/>
          </a:pPr>
          <a:r>
            <a:rPr lang="en-US" sz="1400" kern="1200" dirty="0"/>
            <a:t>ANTEnarrative process #1 means the cognizing theorization of everything in WWOK-narrative-counternarrative (epistemology conflicts)</a:t>
          </a:r>
        </a:p>
      </dsp:txBody>
      <dsp:txXfrm>
        <a:off x="1850851" y="868003"/>
        <a:ext cx="3059200" cy="1602468"/>
      </dsp:txXfrm>
    </dsp:sp>
    <dsp:sp modelId="{519961ED-103F-4CAF-8F05-E0A6ED04E2FD}">
      <dsp:nvSpPr>
        <dsp:cNvPr id="0" name=""/>
        <dsp:cNvSpPr/>
      </dsp:nvSpPr>
      <dsp:spPr>
        <a:xfrm>
          <a:off x="0" y="3413813"/>
          <a:ext cx="4910052" cy="160246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3818F1-8C41-40B8-BFB8-EE098F8D02BD}">
      <dsp:nvSpPr>
        <dsp:cNvPr id="0" name=""/>
        <dsp:cNvSpPr/>
      </dsp:nvSpPr>
      <dsp:spPr>
        <a:xfrm>
          <a:off x="499985" y="3707216"/>
          <a:ext cx="881357" cy="8813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9025E-BEC1-4511-8A42-D9ADBCE9D430}">
      <dsp:nvSpPr>
        <dsp:cNvPr id="0" name=""/>
        <dsp:cNvSpPr/>
      </dsp:nvSpPr>
      <dsp:spPr>
        <a:xfrm>
          <a:off x="1850851" y="3331542"/>
          <a:ext cx="3059200" cy="1602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595" tIns="169595" rIns="169595" bIns="169595" numCol="1" spcCol="1270" anchor="ctr" anchorCtr="0">
          <a:noAutofit/>
        </a:bodyPr>
        <a:lstStyle/>
        <a:p>
          <a:pPr marL="0" lvl="0" indent="0" algn="l" defTabSz="622300">
            <a:lnSpc>
              <a:spcPct val="100000"/>
            </a:lnSpc>
            <a:spcBef>
              <a:spcPct val="0"/>
            </a:spcBef>
            <a:spcAft>
              <a:spcPct val="35000"/>
            </a:spcAft>
            <a:buNone/>
          </a:pPr>
          <a:r>
            <a:rPr lang="en-US" sz="1400" kern="1200" dirty="0"/>
            <a:t>This process is in a world all its own, cut off from process #4 “that moment of Being which is constituted by the transitiveness and open event-ness of Being” (p. 1).” </a:t>
          </a:r>
        </a:p>
      </dsp:txBody>
      <dsp:txXfrm>
        <a:off x="1850851" y="3331542"/>
        <a:ext cx="3059200" cy="1602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01DAB-75B4-42FE-B14E-75F418604E2B}">
      <dsp:nvSpPr>
        <dsp:cNvPr id="0" name=""/>
        <dsp:cNvSpPr/>
      </dsp:nvSpPr>
      <dsp:spPr>
        <a:xfrm>
          <a:off x="0" y="78253"/>
          <a:ext cx="7406640" cy="1079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F5B003-9074-4593-B16F-0EF561F7F5E2}">
      <dsp:nvSpPr>
        <dsp:cNvPr id="0" name=""/>
        <dsp:cNvSpPr/>
      </dsp:nvSpPr>
      <dsp:spPr>
        <a:xfrm>
          <a:off x="326670" y="321232"/>
          <a:ext cx="593946" cy="5939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731E66-4083-4F47-B673-2AB1212CFEDB}">
      <dsp:nvSpPr>
        <dsp:cNvPr id="0" name=""/>
        <dsp:cNvSpPr/>
      </dsp:nvSpPr>
      <dsp:spPr>
        <a:xfrm>
          <a:off x="1247288" y="78253"/>
          <a:ext cx="6159351" cy="107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90" tIns="114290" rIns="114290" bIns="114290" numCol="1" spcCol="1270" anchor="ctr" anchorCtr="0">
          <a:noAutofit/>
        </a:bodyPr>
        <a:lstStyle/>
        <a:p>
          <a:pPr marL="0" lvl="0" indent="0" algn="l" defTabSz="800100">
            <a:lnSpc>
              <a:spcPct val="100000"/>
            </a:lnSpc>
            <a:spcBef>
              <a:spcPct val="0"/>
            </a:spcBef>
            <a:spcAft>
              <a:spcPct val="35000"/>
            </a:spcAft>
            <a:buNone/>
          </a:pPr>
          <a:r>
            <a:rPr lang="en-US" sz="1800" kern="1200" dirty="0"/>
            <a:t>“</a:t>
          </a:r>
          <a:r>
            <a:rPr lang="en-US" sz="1800" i="1" kern="1200" dirty="0"/>
            <a:t>Participative </a:t>
          </a:r>
          <a:r>
            <a:rPr lang="en-US" sz="1800" kern="1200" dirty="0"/>
            <a:t>thinking” (p. 8) has footnote #29 by Holquist ‘use of “participative (unindifferent) thinking” relates to p. 19 “my non-alibi-in-Being”</a:t>
          </a:r>
        </a:p>
      </dsp:txBody>
      <dsp:txXfrm>
        <a:off x="1247288" y="78253"/>
        <a:ext cx="6159351" cy="1079903"/>
      </dsp:txXfrm>
    </dsp:sp>
    <dsp:sp modelId="{C88690CE-9D63-4334-82BF-100901AA84DC}">
      <dsp:nvSpPr>
        <dsp:cNvPr id="0" name=""/>
        <dsp:cNvSpPr/>
      </dsp:nvSpPr>
      <dsp:spPr>
        <a:xfrm>
          <a:off x="0" y="1345966"/>
          <a:ext cx="7406640" cy="1079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5C967-8B0F-4103-9DBF-18FF8FE5ECB0}">
      <dsp:nvSpPr>
        <dsp:cNvPr id="0" name=""/>
        <dsp:cNvSpPr/>
      </dsp:nvSpPr>
      <dsp:spPr>
        <a:xfrm>
          <a:off x="326670" y="1588944"/>
          <a:ext cx="593946" cy="5939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4CA1C1-8DCF-4D54-9935-6540496AD37F}">
      <dsp:nvSpPr>
        <dsp:cNvPr id="0" name=""/>
        <dsp:cNvSpPr/>
      </dsp:nvSpPr>
      <dsp:spPr>
        <a:xfrm>
          <a:off x="1247288" y="1345966"/>
          <a:ext cx="6159351" cy="1079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90" tIns="114290" rIns="114290" bIns="114290" numCol="1" spcCol="1270" anchor="ctr" anchorCtr="0">
          <a:noAutofit/>
        </a:bodyPr>
        <a:lstStyle/>
        <a:p>
          <a:pPr marL="0" lvl="0" indent="0" algn="l" defTabSz="622300">
            <a:lnSpc>
              <a:spcPct val="100000"/>
            </a:lnSpc>
            <a:spcBef>
              <a:spcPct val="0"/>
            </a:spcBef>
            <a:spcAft>
              <a:spcPct val="35000"/>
            </a:spcAft>
            <a:buNone/>
          </a:pPr>
          <a:r>
            <a:rPr lang="en-US" sz="1400" kern="1200" dirty="0"/>
            <a:t>This  is </a:t>
          </a:r>
          <a:r>
            <a:rPr lang="en-US" sz="1400" kern="1200" dirty="0" err="1"/>
            <a:t>TwoTree’s</a:t>
          </a:r>
          <a:r>
            <a:rPr lang="en-US" sz="1400" kern="1200" dirty="0"/>
            <a:t> IWOK Living Story in-time, in-space, and in-ongoing eventness that together in Bard (2007) is inseparability of </a:t>
          </a:r>
          <a:r>
            <a:rPr lang="en-US" sz="1400" i="1" kern="1200" dirty="0"/>
            <a:t>SpaceTimeMattering</a:t>
          </a:r>
          <a:endParaRPr lang="en-US" sz="1400" kern="1200" dirty="0"/>
        </a:p>
      </dsp:txBody>
      <dsp:txXfrm>
        <a:off x="1247288" y="1345966"/>
        <a:ext cx="6159351" cy="107990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5/22/22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791803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google.com/search?client=safari&amp;rls=en&amp;sxsrf=ALiCzsb50u2XOgT7iZ5T299hw8V4hunexQ:1653074052511&amp;q=National+Academy+of+Design&amp;stick=H4sIAAAAAAAAAOPgE-LQz9U3SIkvN1fiBLFMLHJK8rRUspOt9Msyi0sTc-ITi0qQmJnFJVb5efFlmanli1il_BJLMvPzEnMUHJMTU1JzKxXy0xRcUosz0_N2sDLuYmfiYAQAW7CPY2IAAAA&amp;sa=X&amp;ved=2ahUKEwjIxb_d5O73AhUQITQIHWzMASkQmxMoAXoECEMQAw" TargetMode="External"/><Relationship Id="rId3" Type="http://schemas.openxmlformats.org/officeDocument/2006/relationships/hyperlink" Target="https://en.wikipedia.org/wiki/Claes_Oldenburg" TargetMode="External"/><Relationship Id="rId7" Type="http://schemas.openxmlformats.org/officeDocument/2006/relationships/hyperlink" Target="https://www.google.com/search?client=safari&amp;rls=en&amp;sxsrf=ALiCzsb50u2XOgT7iZ5T299hw8V4hunexQ:1653074052511&amp;q=San+Francisco+Museum+of+Modern+Art&amp;stick=H4sIAAAAAAAAAOPgE-LQz9U3SIkvN1fiBLEMjeINS7RUspOt9Msyi0sTc-ITi0qQmJnFJVb5efFlmanli1iVghPzFNyKEvOSM4uT8xV8S4tTS3MV8tMUfPNTUovyFByLSnawMu5iZ-JgBADxs9MvagAAAA&amp;sa=X&amp;ved=2ahUKEwjIxb_d5O73AhUQITQIHWzMASkQmxMoAHoECEMQA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google.com/search?client=safari&amp;rls=en&amp;sxsrf=ALiCzsb50u2XOgT7iZ5T299hw8V4hunexQ:1653074052511&amp;q=Toronto&amp;stick=H4sIAAAAAAAAAOPgE-LQz9U3SIkvN1cCszLMM8y0xLKTrfQLUvMLclKBVFFxfp5VUn5R3iJW9pD8ovy8kvwdrIy72Jk4GAAPrNszQAAAAA&amp;sa=X&amp;ved=2ahUKEwjIxb_d5O73AhUQITQIHWzMASkQmxMoAHoECEIQAg" TargetMode="External"/><Relationship Id="rId5" Type="http://schemas.openxmlformats.org/officeDocument/2006/relationships/hyperlink" Target="https://en.wikipedia.org/wiki/Frank_Gehry" TargetMode="External"/><Relationship Id="rId4" Type="http://schemas.openxmlformats.org/officeDocument/2006/relationships/hyperlink" Target="https://www.google.com/search?client=safari&amp;rls=en&amp;sxsrf=ALiCzsZvC9YwMnFaa74Ew9kYW0oqX8HPrw:1653073986499&amp;q=Stockholm&amp;stick=H4sIAAAAAAAAAOPgE-LUz9U3MKxKLzJU4gAxzXIrirXEspOt9AtS8wtyUoFUUXF-nlVSflHeIlbO4JL85OyM_JzcHayMu9iZOBgAZXghnUMAAAA&amp;sa=X&amp;ved=2ahUKEwjAvIK-5O73AhW-FTQIHUikCNwQmxMoAHoECEMQAg" TargetMode="External"/><Relationship Id="rId9" Type="http://schemas.openxmlformats.org/officeDocument/2006/relationships/hyperlink" Target="https://www.google.com/search?client=safari&amp;rls=en&amp;sxsrf=ALiCzsb50u2XOgT7iZ5T299hw8V4hunexQ:1653074052511&amp;q=Serpentine+Galleries&amp;stick=H4sIAAAAAAAAAOPgE-LQz9U3SIkvN1fiBLFMjHMrirRUspOt9Msyi0sTc-ITi0qQmJnFJVb5efFlmanli1hFglOLClLzSjLzUhXcE3NyUosyU4t3sDLuYmfiYAQASFsKIlwAAAA&amp;sa=X&amp;ved=2ahUKEwjIxb_d5O73AhUQITQIHWzMASkQmxMoAnoECEMQB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bn.aau.dk/ws/files/68299561/anete_strand_Book1_2012.pdf" TargetMode="External"/><Relationship Id="rId7" Type="http://schemas.openxmlformats.org/officeDocument/2006/relationships/hyperlink" Target="https://www.emerald.com/insight/content/doi/10.1108/TLO-09-2020-0152/full/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novapublishers.com/wp-content/uploads/2019/05/Material-Storytelling-&#8211;-Learning-as-Intra-Active-Becoming.pdf" TargetMode="External"/><Relationship Id="rId5" Type="http://schemas.openxmlformats.org/officeDocument/2006/relationships/hyperlink" Target="https://vbn.aau.dk/ws/files/139070663/Philosophy_of_management_journal_12_01_with_crops.pdf" TargetMode="External"/><Relationship Id="rId4" Type="http://schemas.openxmlformats.org/officeDocument/2006/relationships/hyperlink" Target="https://vbn.aau.dk/ws/files/68299561/anete_strand_Book2_2012.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Claes Oldenburg is a Swedish-born American sculptor, best known for his public art installations typically featuring large replicas of everyday objects. Another theme in his work is soft sculpture versions of everyday objects. </a:t>
            </a:r>
            <a:r>
              <a:rPr lang="en-US" sz="1200" b="0" i="0" u="none" strike="noStrike" kern="1200" dirty="0">
                <a:solidFill>
                  <a:schemeClr val="tx1"/>
                </a:solidFill>
                <a:effectLst/>
                <a:latin typeface="+mn-lt"/>
                <a:ea typeface="+mn-ea"/>
                <a:cs typeface="+mn-cs"/>
                <a:hlinkClick r:id="rId3"/>
              </a:rPr>
              <a:t>Wikipedia</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Born: </a:t>
            </a:r>
            <a:r>
              <a:rPr lang="en-US" sz="1200" b="0" i="0" u="none" strike="noStrike" kern="1200" dirty="0">
                <a:solidFill>
                  <a:schemeClr val="tx1"/>
                </a:solidFill>
                <a:effectLst/>
                <a:latin typeface="+mn-lt"/>
                <a:ea typeface="+mn-ea"/>
                <a:cs typeface="+mn-cs"/>
              </a:rPr>
              <a:t>January 28, 1929 (age 93 years), </a:t>
            </a:r>
            <a:r>
              <a:rPr lang="en-US" sz="1200" b="0" i="0" u="none" strike="noStrike" kern="1200" dirty="0">
                <a:solidFill>
                  <a:schemeClr val="tx1"/>
                </a:solidFill>
                <a:effectLst/>
                <a:latin typeface="+mn-lt"/>
                <a:ea typeface="+mn-ea"/>
                <a:cs typeface="+mn-cs"/>
                <a:hlinkClick r:id="rId4"/>
              </a:rPr>
              <a:t>Stockholm, Sweden</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Frank Owen Gehry, CC, FAIA is a Canadian-born American architect and designer. A number of his buildings, including his private residence in Santa Monica, California, have become world-renowned attractions. </a:t>
            </a:r>
            <a:r>
              <a:rPr lang="en-US" sz="1200" b="0" i="0" u="none" strike="noStrike" kern="1200" dirty="0">
                <a:solidFill>
                  <a:schemeClr val="tx1"/>
                </a:solidFill>
                <a:effectLst/>
                <a:latin typeface="+mn-lt"/>
                <a:ea typeface="+mn-ea"/>
                <a:cs typeface="+mn-cs"/>
                <a:hlinkClick r:id="rId5"/>
              </a:rPr>
              <a:t>Wikipedia</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Born: </a:t>
            </a:r>
            <a:r>
              <a:rPr lang="en-US" sz="1200" b="0" i="0" u="none" strike="noStrike" kern="1200" dirty="0">
                <a:solidFill>
                  <a:schemeClr val="tx1"/>
                </a:solidFill>
                <a:effectLst/>
                <a:latin typeface="+mn-lt"/>
                <a:ea typeface="+mn-ea"/>
                <a:cs typeface="+mn-cs"/>
              </a:rPr>
              <a:t>February 28, 1929 (age 93 years), </a:t>
            </a:r>
            <a:r>
              <a:rPr lang="en-US" sz="1200" b="0" i="0" u="none" strike="noStrike" kern="1200" dirty="0">
                <a:solidFill>
                  <a:schemeClr val="tx1"/>
                </a:solidFill>
                <a:effectLst/>
                <a:latin typeface="+mn-lt"/>
                <a:ea typeface="+mn-ea"/>
                <a:cs typeface="+mn-cs"/>
                <a:hlinkClick r:id="rId6"/>
              </a:rPr>
              <a:t>Toronto, Canada</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On view: </a:t>
            </a:r>
            <a:r>
              <a:rPr lang="en-US" sz="1200" b="0" i="0" u="none" strike="noStrike" kern="1200" dirty="0">
                <a:solidFill>
                  <a:schemeClr val="tx1"/>
                </a:solidFill>
                <a:effectLst/>
                <a:latin typeface="+mn-lt"/>
                <a:ea typeface="+mn-ea"/>
                <a:cs typeface="+mn-cs"/>
                <a:hlinkClick r:id="rId7"/>
              </a:rPr>
              <a:t>San Francisco Museum of Modern Art</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National Academy of Design</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9"/>
              </a:rPr>
              <a:t>Serpentine Gallery</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leading exponent of Deconstructivism, </a:t>
            </a:r>
            <a:r>
              <a:rPr lang="en-US" sz="1200" b="1" i="0" u="none" strike="noStrike" kern="1200" dirty="0">
                <a:solidFill>
                  <a:schemeClr val="tx1"/>
                </a:solidFill>
                <a:effectLst/>
                <a:latin typeface="+mn-lt"/>
                <a:ea typeface="+mn-ea"/>
                <a:cs typeface="+mn-cs"/>
              </a:rPr>
              <a:t>a postmodernist style of </a:t>
            </a:r>
            <a:r>
              <a:rPr lang="en-US" sz="1200" b="1" i="0" u="none" strike="noStrike" kern="1200" dirty="0" err="1">
                <a:solidFill>
                  <a:schemeClr val="tx1"/>
                </a:solidFill>
                <a:effectLst/>
                <a:latin typeface="+mn-lt"/>
                <a:ea typeface="+mn-ea"/>
                <a:cs typeface="+mn-cs"/>
              </a:rPr>
              <a:t>architecture</a:t>
            </a:r>
            <a:r>
              <a:rPr lang="en-US" sz="1200" b="0" i="0" u="none" strike="noStrike" kern="1200" dirty="0" err="1">
                <a:solidFill>
                  <a:schemeClr val="tx1"/>
                </a:solidFill>
                <a:effectLst/>
                <a:latin typeface="+mn-lt"/>
                <a:ea typeface="+mn-ea"/>
                <a:cs typeface="+mn-cs"/>
              </a:rPr>
              <a:t>developed</a:t>
            </a:r>
            <a:r>
              <a:rPr lang="en-US" sz="1200" b="0" i="0" u="none" strike="noStrike" kern="1200" dirty="0">
                <a:solidFill>
                  <a:schemeClr val="tx1"/>
                </a:solidFill>
                <a:effectLst/>
                <a:latin typeface="+mn-lt"/>
                <a:ea typeface="+mn-ea"/>
                <a:cs typeface="+mn-cs"/>
              </a:rPr>
              <a:t> in Europe and the USA during the period 1980-2000.</a:t>
            </a:r>
          </a:p>
          <a:p>
            <a:endParaRPr lang="en-US" sz="1200" dirty="0">
              <a:solidFill>
                <a:schemeClr val="tx1">
                  <a:lumMod val="65000"/>
                  <a:lumOff val="35000"/>
                </a:schemeClr>
              </a:solidFill>
              <a:latin typeface="Helvetica Neue Light" panose="020B0402040204020203" pitchFamily="34" charset="0"/>
              <a:ea typeface="Helvetica Neue" panose="020B0502040204020203" pitchFamily="34" charset="0"/>
              <a:cs typeface="Helvetica Neue Light" panose="020B0402040204020203" pitchFamily="34" charset="0"/>
            </a:endParaRPr>
          </a:p>
          <a:p>
            <a:r>
              <a:rPr lang="en-US" sz="1200" dirty="0">
                <a:solidFill>
                  <a:schemeClr val="tx1">
                    <a:lumMod val="65000"/>
                    <a:lumOff val="35000"/>
                  </a:schemeClr>
                </a:solidFill>
                <a:latin typeface="Helvetica Neue Light" panose="020B0402040204020203" pitchFamily="34" charset="0"/>
                <a:ea typeface="Helvetica Neue" panose="020B0502040204020203" pitchFamily="34" charset="0"/>
                <a:cs typeface="Helvetica Neue Light" panose="020B0402040204020203" pitchFamily="34" charset="0"/>
              </a:rPr>
              <a:t>The history of Sweden’s architectural monuments, and to the development of Sweden’s institutions of power: palaces, castles, and churches. The break comes with the modern era, with the change in the role of architects in society, towards a concern with questions concerning the entire population, such as housing and the infrastructure of a social democracy.</a:t>
            </a:r>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3282681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Conversational Storytelling, To follow the thread, and non-linear story-so-creation</a:t>
            </a:r>
          </a:p>
        </p:txBody>
      </p:sp>
      <p:sp>
        <p:nvSpPr>
          <p:cNvPr id="4" name="Slide Number Placeholder 3"/>
          <p:cNvSpPr>
            <a:spLocks noGrp="1"/>
          </p:cNvSpPr>
          <p:nvPr>
            <p:ph type="sldNum" sz="quarter" idx="5"/>
          </p:nvPr>
        </p:nvSpPr>
        <p:spPr/>
        <p:txBody>
          <a:bodyPr/>
          <a:lstStyle/>
          <a:p>
            <a:fld id="{E0746DE6-3336-457D-A091-FA20AC1C536E}" type="slidenum">
              <a:rPr lang="en-US" smtClean="0"/>
              <a:t>33</a:t>
            </a:fld>
            <a:endParaRPr lang="en-US"/>
          </a:p>
        </p:txBody>
      </p:sp>
    </p:spTree>
    <p:extLst>
      <p:ext uri="{BB962C8B-B14F-4D97-AF65-F5344CB8AC3E}">
        <p14:creationId xmlns:p14="http://schemas.microsoft.com/office/powerpoint/2010/main" val="888648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Strand, A. M. C. (2012). Enacting the Between: On dis/continuous intra-active becoming of/through an Apparatus of Material Storytelling. Book 1: Posing (an Apparatus of) Material Storytelling as discontinuous intra-active rework of organizational practices. (</a:t>
            </a:r>
            <a:r>
              <a:rPr lang="en-US" dirty="0">
                <a:hlinkClick r:id="rId3"/>
              </a:rPr>
              <a:t>Click Here Vol 1</a:t>
            </a:r>
            <a:r>
              <a:rPr lang="en-US" dirty="0"/>
              <a:t>) (</a:t>
            </a:r>
            <a:r>
              <a:rPr lang="en-US" dirty="0">
                <a:hlinkClick r:id="rId4"/>
              </a:rPr>
              <a:t>Click Here Vol 2</a:t>
            </a:r>
            <a:r>
              <a:rPr lang="en-US" dirty="0"/>
              <a:t>)</a:t>
            </a:r>
          </a:p>
          <a:p>
            <a:r>
              <a:rPr lang="en-US" dirty="0"/>
              <a:t>Jorgensen, K., Strand, A., &amp; Boje, D. (2013). Towards a postcolonial-storytelling theory of management and organization. </a:t>
            </a:r>
            <a:r>
              <a:rPr lang="en-US" i="1" dirty="0"/>
              <a:t>Philosophy of Management</a:t>
            </a:r>
            <a:r>
              <a:rPr lang="en-US" dirty="0"/>
              <a:t>, </a:t>
            </a:r>
            <a:r>
              <a:rPr lang="en-US" i="1" dirty="0"/>
              <a:t>12</a:t>
            </a:r>
            <a:r>
              <a:rPr lang="en-US" dirty="0"/>
              <a:t>(1), 43-66. (</a:t>
            </a:r>
            <a:r>
              <a:rPr lang="en-US" dirty="0">
                <a:hlinkClick r:id="rId5"/>
              </a:rPr>
              <a:t>click here</a:t>
            </a:r>
            <a:r>
              <a:rPr lang="en-US" dirty="0"/>
              <a:t>)</a:t>
            </a:r>
          </a:p>
          <a:p>
            <a:r>
              <a:rPr lang="en-US" dirty="0"/>
              <a:t>Jørgensen, K. M., &amp; Strand, A. M. C. (2014). Material storytelling–learning as intra-active becoming. </a:t>
            </a:r>
            <a:r>
              <a:rPr lang="en-US" i="1" dirty="0"/>
              <a:t>Critical narrative inquiry–storytelling, sustainability and power</a:t>
            </a:r>
            <a:r>
              <a:rPr lang="en-US" dirty="0"/>
              <a:t>, 53-72. (</a:t>
            </a:r>
            <a:r>
              <a:rPr lang="en-US" dirty="0">
                <a:hlinkClick r:id="rId6"/>
              </a:rPr>
              <a:t>click here</a:t>
            </a:r>
            <a:r>
              <a:rPr lang="en-US" dirty="0"/>
              <a:t>)</a:t>
            </a:r>
          </a:p>
          <a:p>
            <a:r>
              <a:rPr lang="en-US" dirty="0"/>
              <a:t>Jørgensen, K. M., Strand, A. M. C., Hayden, J., Sparre, M., &amp; Larsen, J. (2021). Down to earth: Gaia storytelling and the learning organization. </a:t>
            </a:r>
            <a:r>
              <a:rPr lang="en-US" i="1" dirty="0"/>
              <a:t>The Learning Organization</a:t>
            </a:r>
            <a:r>
              <a:rPr lang="en-US" dirty="0"/>
              <a:t>. (</a:t>
            </a:r>
            <a:r>
              <a:rPr lang="en-US" dirty="0">
                <a:hlinkClick r:id="rId7"/>
              </a:rPr>
              <a:t>click here</a:t>
            </a:r>
            <a:r>
              <a:rPr lang="en-US" dirty="0"/>
              <a:t>)</a:t>
            </a:r>
          </a:p>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35</a:t>
            </a:fld>
            <a:endParaRPr lang="en-US"/>
          </a:p>
        </p:txBody>
      </p:sp>
    </p:spTree>
    <p:extLst>
      <p:ext uri="{BB962C8B-B14F-4D97-AF65-F5344CB8AC3E}">
        <p14:creationId xmlns:p14="http://schemas.microsoft.com/office/powerpoint/2010/main" val="1127442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of text </a:t>
            </a:r>
            <a:r>
              <a:rPr lang="en-US" dirty="0">
                <a:sym typeface="Wingdings" pitchFamily="2" charset="2"/>
              </a:rPr>
              <a:t> </a:t>
            </a:r>
            <a:r>
              <a:rPr lang="en-US" dirty="0"/>
              <a:t>https://</a:t>
            </a:r>
            <a:r>
              <a:rPr lang="en-US" dirty="0" err="1"/>
              <a:t>www.ajbuildingslibrary.co.uk</a:t>
            </a:r>
            <a:r>
              <a:rPr lang="en-US" dirty="0"/>
              <a:t>/projects/display/id/1270 </a:t>
            </a:r>
          </a:p>
        </p:txBody>
      </p:sp>
      <p:sp>
        <p:nvSpPr>
          <p:cNvPr id="4" name="Slide Number Placeholder 3"/>
          <p:cNvSpPr>
            <a:spLocks noGrp="1"/>
          </p:cNvSpPr>
          <p:nvPr>
            <p:ph type="sldNum" sz="quarter" idx="5"/>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371660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depends on WHO is walking through, and there are 4 WHO’s</a:t>
            </a:r>
          </a:p>
          <a:p>
            <a:r>
              <a:rPr lang="en-US" dirty="0"/>
              <a:t>Walking through makes it space </a:t>
            </a:r>
          </a:p>
          <a:p>
            <a:r>
              <a:rPr lang="en-US" dirty="0"/>
              <a:t> </a:t>
            </a:r>
          </a:p>
          <a:p>
            <a:r>
              <a:rPr lang="en-US" dirty="0"/>
              <a:t>Flaneur is de Certeau hats off to the flaneur in Walter Benjamin’s Arcades Project</a:t>
            </a:r>
          </a:p>
          <a:p>
            <a:r>
              <a:rPr lang="en-US" dirty="0"/>
              <a:t>Aesthetic Walking (La Derive), downloadable app, applying </a:t>
            </a:r>
            <a:r>
              <a:rPr lang="en-US" b="1" dirty="0"/>
              <a:t>Situationalist</a:t>
            </a:r>
            <a:r>
              <a:rPr lang="en-US" dirty="0"/>
              <a:t> aesthetics Guy </a:t>
            </a:r>
            <a:r>
              <a:rPr lang="en-US" dirty="0" err="1"/>
              <a:t>DeBord</a:t>
            </a:r>
            <a:endParaRPr lang="en-US" dirty="0"/>
          </a:p>
          <a:p>
            <a:r>
              <a:rPr lang="en-US" dirty="0"/>
              <a:t>Heidegger’s encounter’s in Being to understand ontology</a:t>
            </a:r>
          </a:p>
          <a:p>
            <a:r>
              <a:rPr lang="en-US" dirty="0"/>
              <a:t>Bakhtin’s notion of once-occurrent evet-ness of Being  in relation to ‘Aesthetic Seeing’ (</a:t>
            </a:r>
            <a:r>
              <a:rPr lang="en-US" i="1" dirty="0"/>
              <a:t>The Philosophy of the Act </a:t>
            </a:r>
            <a:r>
              <a:rPr lang="en-US" dirty="0"/>
              <a:t>book).</a:t>
            </a:r>
          </a:p>
          <a:p>
            <a:r>
              <a:rPr lang="en-US" dirty="0"/>
              <a:t>Baudrillard’s Simulation and Simulacra (see the book Neo is holding in opening scenes of the movie THE MATRIX, thus the blue pills of simulacrum and the red pill of ontology</a:t>
            </a:r>
          </a:p>
          <a:p>
            <a:r>
              <a:rPr lang="en-US" dirty="0"/>
              <a:t>See Garfinkel (ethnomethodology) and critical reflexivity in Bob Gephart Jr. in our book together, and how radical reflexivity gets tamed and subdued in representational social constructivism of recent decades, and has been revitalized by Cunliffe, Luhman and Boje, in recent articles, and in 2022 dissertation from Finland by </a:t>
            </a:r>
            <a:r>
              <a:rPr lang="en-US" dirty="0" err="1"/>
              <a:t>Yaaine</a:t>
            </a:r>
            <a:r>
              <a:rPr lang="en-US" dirty="0"/>
              <a:t> T. </a:t>
            </a:r>
          </a:p>
        </p:txBody>
      </p:sp>
      <p:sp>
        <p:nvSpPr>
          <p:cNvPr id="4" name="Slide Number Placeholder 3"/>
          <p:cNvSpPr>
            <a:spLocks noGrp="1"/>
          </p:cNvSpPr>
          <p:nvPr>
            <p:ph type="sldNum" sz="quarter" idx="5"/>
          </p:nvPr>
        </p:nvSpPr>
        <p:spPr/>
        <p:txBody>
          <a:bodyPr/>
          <a:lstStyle/>
          <a:p>
            <a:fld id="{E0746DE6-3336-457D-A091-FA20AC1C536E}" type="slidenum">
              <a:rPr lang="en-US" smtClean="0"/>
              <a:t>6</a:t>
            </a:fld>
            <a:endParaRPr lang="en-US"/>
          </a:p>
        </p:txBody>
      </p:sp>
    </p:spTree>
    <p:extLst>
      <p:ext uri="{BB962C8B-B14F-4D97-AF65-F5344CB8AC3E}">
        <p14:creationId xmlns:p14="http://schemas.microsoft.com/office/powerpoint/2010/main" val="211471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Heidegger – writes of ‘taken-to-heart’ in What’s Called Thinking book</a:t>
            </a:r>
          </a:p>
          <a:p>
            <a:r>
              <a:rPr lang="en-US" dirty="0"/>
              <a:t>Bakhtin writes about lovingly</a:t>
            </a:r>
          </a:p>
          <a:p>
            <a:r>
              <a:rPr lang="en-US" dirty="0"/>
              <a:t>With C.S. Peirce there is a process of the thirdness of Agape continuity</a:t>
            </a:r>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1051296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718251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Malmö </a:t>
            </a:r>
            <a:r>
              <a:rPr lang="en-US" sz="1200" b="0" i="0" u="none" strike="noStrike" kern="1200" dirty="0" err="1">
                <a:solidFill>
                  <a:schemeClr val="tx1"/>
                </a:solidFill>
                <a:effectLst/>
                <a:latin typeface="+mn-lt"/>
                <a:ea typeface="+mn-ea"/>
                <a:cs typeface="+mn-cs"/>
              </a:rPr>
              <a:t>högskola</a:t>
            </a:r>
            <a:r>
              <a:rPr lang="en-US" sz="1200" b="0" i="0" u="none" strike="noStrike" kern="1200" dirty="0">
                <a:solidFill>
                  <a:schemeClr val="tx1"/>
                </a:solidFill>
                <a:effectLst/>
                <a:latin typeface="+mn-lt"/>
                <a:ea typeface="+mn-ea"/>
                <a:cs typeface="+mn-cs"/>
              </a:rPr>
              <a:t> main building. Originally the </a:t>
            </a:r>
            <a:r>
              <a:rPr lang="en-US" sz="1200" b="0" i="0" u="none" strike="noStrike" kern="1200" dirty="0" err="1">
                <a:solidFill>
                  <a:schemeClr val="tx1"/>
                </a:solidFill>
                <a:effectLst/>
                <a:latin typeface="+mn-lt"/>
                <a:ea typeface="+mn-ea"/>
                <a:cs typeface="+mn-cs"/>
              </a:rPr>
              <a:t>harbour</a:t>
            </a:r>
            <a:r>
              <a:rPr lang="en-US" sz="1200" b="0" i="0" u="none" strike="noStrike" kern="1200" dirty="0">
                <a:solidFill>
                  <a:schemeClr val="tx1"/>
                </a:solidFill>
                <a:effectLst/>
                <a:latin typeface="+mn-lt"/>
                <a:ea typeface="+mn-ea"/>
                <a:cs typeface="+mn-cs"/>
              </a:rPr>
              <a:t> office.</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What do you see &amp; What are the implications the people in the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What things are we holding onto from the past? How is adapting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What things are connected to social norms?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What no longer serves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What stories are already there?</a:t>
            </a:r>
            <a:endParaRPr lang="en-US" b="1"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217281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mau.se</a:t>
            </a:r>
            <a:r>
              <a:rPr lang="en-US" dirty="0"/>
              <a:t>/</a:t>
            </a:r>
            <a:r>
              <a:rPr lang="en-US" dirty="0" err="1"/>
              <a:t>en</a:t>
            </a:r>
            <a:r>
              <a:rPr lang="en-US" dirty="0"/>
              <a:t>/persons/</a:t>
            </a:r>
            <a:r>
              <a:rPr lang="en-US" dirty="0" err="1"/>
              <a:t>marwa.dabaieh</a:t>
            </a:r>
            <a:r>
              <a:rPr lang="en-US" dirty="0"/>
              <a:t>/#00Z9VM-0HMHQA427JN8N </a:t>
            </a:r>
          </a:p>
        </p:txBody>
      </p:sp>
      <p:sp>
        <p:nvSpPr>
          <p:cNvPr id="4" name="Slide Number Placeholder 3"/>
          <p:cNvSpPr>
            <a:spLocks noGrp="1"/>
          </p:cNvSpPr>
          <p:nvPr>
            <p:ph type="sldNum" sz="quarter" idx="5"/>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165083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382982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propertylistings.ft.com</a:t>
            </a:r>
            <a:r>
              <a:rPr lang="en-US" dirty="0"/>
              <a:t>/</a:t>
            </a:r>
            <a:r>
              <a:rPr lang="en-US" dirty="0" err="1"/>
              <a:t>propertynews</a:t>
            </a:r>
            <a:r>
              <a:rPr lang="en-US" dirty="0"/>
              <a:t>/</a:t>
            </a:r>
            <a:r>
              <a:rPr lang="en-US" dirty="0" err="1"/>
              <a:t>sweden</a:t>
            </a:r>
            <a:r>
              <a:rPr lang="en-US" dirty="0"/>
              <a:t>/6594-the-swedish-house-on-the-market-that-offers-a-blueprint-for-sustainable-living.html</a:t>
            </a:r>
          </a:p>
        </p:txBody>
      </p:sp>
      <p:sp>
        <p:nvSpPr>
          <p:cNvPr id="4" name="Slide Number Placeholder 3"/>
          <p:cNvSpPr>
            <a:spLocks noGrp="1"/>
          </p:cNvSpPr>
          <p:nvPr>
            <p:ph type="sldNum" sz="quarter" idx="5"/>
          </p:nvPr>
        </p:nvSpPr>
        <p:spPr/>
        <p:txBody>
          <a:bodyPr/>
          <a:lstStyle/>
          <a:p>
            <a:fld id="{E0746DE6-3336-457D-A091-FA20AC1C536E}" type="slidenum">
              <a:rPr lang="en-US" smtClean="0"/>
              <a:t>31</a:t>
            </a:fld>
            <a:endParaRPr lang="en-US"/>
          </a:p>
        </p:txBody>
      </p:sp>
    </p:spTree>
    <p:extLst>
      <p:ext uri="{BB962C8B-B14F-4D97-AF65-F5344CB8AC3E}">
        <p14:creationId xmlns:p14="http://schemas.microsoft.com/office/powerpoint/2010/main" val="1498203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91AB-F383-4237-A071-AD1C6E924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6636DA-4FDE-4B32-8CCE-37EFA3E757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87932-8FF0-4DF1-A776-9A3CE37618A7}"/>
              </a:ext>
            </a:extLst>
          </p:cNvPr>
          <p:cNvSpPr>
            <a:spLocks noGrp="1"/>
          </p:cNvSpPr>
          <p:nvPr>
            <p:ph type="dt" sz="half" idx="10"/>
          </p:nvPr>
        </p:nvSpPr>
        <p:spPr/>
        <p:txBody>
          <a:bodyPr/>
          <a:lstStyle/>
          <a:p>
            <a:fld id="{5FCF78D0-384D-274A-81D3-723398A0B510}" type="datetime1">
              <a:rPr lang="en-US" smtClean="0"/>
              <a:t>5/22/22</a:t>
            </a:fld>
            <a:endParaRPr lang="en-US"/>
          </a:p>
        </p:txBody>
      </p:sp>
      <p:sp>
        <p:nvSpPr>
          <p:cNvPr id="5" name="Footer Placeholder 4">
            <a:extLst>
              <a:ext uri="{FF2B5EF4-FFF2-40B4-BE49-F238E27FC236}">
                <a16:creationId xmlns:a16="http://schemas.microsoft.com/office/drawing/2014/main" id="{5F38FAB8-C9F1-4DBB-B355-D8DEE3706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490E3-D8E8-4766-9104-14009BF5636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45690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8678-553E-4A5B-8CFE-5DB358BDF3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3AF303-1F73-4575-83E6-561589F163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36EC56-7DCF-400D-A871-C26291EB10AD}"/>
              </a:ext>
            </a:extLst>
          </p:cNvPr>
          <p:cNvSpPr>
            <a:spLocks noGrp="1"/>
          </p:cNvSpPr>
          <p:nvPr>
            <p:ph type="dt" sz="half" idx="10"/>
          </p:nvPr>
        </p:nvSpPr>
        <p:spPr/>
        <p:txBody>
          <a:bodyPr/>
          <a:lstStyle/>
          <a:p>
            <a:fld id="{A2D50B6B-513A-2347-8E9D-195913488398}" type="datetime1">
              <a:rPr lang="en-US" smtClean="0"/>
              <a:t>5/22/22</a:t>
            </a:fld>
            <a:endParaRPr lang="en-US"/>
          </a:p>
        </p:txBody>
      </p:sp>
      <p:sp>
        <p:nvSpPr>
          <p:cNvPr id="5" name="Footer Placeholder 4">
            <a:extLst>
              <a:ext uri="{FF2B5EF4-FFF2-40B4-BE49-F238E27FC236}">
                <a16:creationId xmlns:a16="http://schemas.microsoft.com/office/drawing/2014/main" id="{17FFAC5B-7C77-4F8C-ADB0-8D208A2EB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F48AF-AB8F-4DD2-BC77-7E2F42AD3B87}"/>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187317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ED820-BFE6-41B5-8064-984037A99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27FEA-5359-474A-B4F8-FF510DD748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DD33D-563C-4B8C-B8C1-625FF5C5B85D}"/>
              </a:ext>
            </a:extLst>
          </p:cNvPr>
          <p:cNvSpPr>
            <a:spLocks noGrp="1"/>
          </p:cNvSpPr>
          <p:nvPr>
            <p:ph type="dt" sz="half" idx="10"/>
          </p:nvPr>
        </p:nvSpPr>
        <p:spPr/>
        <p:txBody>
          <a:bodyPr/>
          <a:lstStyle/>
          <a:p>
            <a:fld id="{74062D3F-B5D4-5346-A5D3-746290A973D8}" type="datetime1">
              <a:rPr lang="en-US" smtClean="0"/>
              <a:t>5/22/22</a:t>
            </a:fld>
            <a:endParaRPr lang="en-US"/>
          </a:p>
        </p:txBody>
      </p:sp>
      <p:sp>
        <p:nvSpPr>
          <p:cNvPr id="5" name="Footer Placeholder 4">
            <a:extLst>
              <a:ext uri="{FF2B5EF4-FFF2-40B4-BE49-F238E27FC236}">
                <a16:creationId xmlns:a16="http://schemas.microsoft.com/office/drawing/2014/main" id="{40471877-89FD-46BE-832F-C5660A5567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E675F-CC4D-48CF-90C8-53829EE08B8C}"/>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4546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967-18DB-4664-9B4D-06177FB946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F7174-64B4-4D8F-BF44-3DD1F66CAD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D83D3-86C4-482F-A2DC-B4C55DBF3F7A}"/>
              </a:ext>
            </a:extLst>
          </p:cNvPr>
          <p:cNvSpPr>
            <a:spLocks noGrp="1"/>
          </p:cNvSpPr>
          <p:nvPr>
            <p:ph type="dt" sz="half" idx="10"/>
          </p:nvPr>
        </p:nvSpPr>
        <p:spPr/>
        <p:txBody>
          <a:bodyPr/>
          <a:lstStyle/>
          <a:p>
            <a:fld id="{4164C1DB-4976-8340-9FB0-993EAB19CC56}" type="datetime1">
              <a:rPr lang="en-US" smtClean="0"/>
              <a:t>5/22/22</a:t>
            </a:fld>
            <a:endParaRPr lang="en-US"/>
          </a:p>
        </p:txBody>
      </p:sp>
      <p:sp>
        <p:nvSpPr>
          <p:cNvPr id="5" name="Footer Placeholder 4">
            <a:extLst>
              <a:ext uri="{FF2B5EF4-FFF2-40B4-BE49-F238E27FC236}">
                <a16:creationId xmlns:a16="http://schemas.microsoft.com/office/drawing/2014/main" id="{DCF05BE2-6C23-4CB4-A63E-457E635BF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97965-24FE-4C07-BE16-69AE439950EF}"/>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27576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394D-04EF-440C-B08B-114464B31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EBE3F6-F021-4D6B-8B0D-EF74D7461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96233C-6806-4593-91C0-CF4ECD84A601}"/>
              </a:ext>
            </a:extLst>
          </p:cNvPr>
          <p:cNvSpPr>
            <a:spLocks noGrp="1"/>
          </p:cNvSpPr>
          <p:nvPr>
            <p:ph type="dt" sz="half" idx="10"/>
          </p:nvPr>
        </p:nvSpPr>
        <p:spPr/>
        <p:txBody>
          <a:bodyPr/>
          <a:lstStyle/>
          <a:p>
            <a:fld id="{17222F04-538A-A249-A463-D60066591137}" type="datetime1">
              <a:rPr lang="en-US" smtClean="0"/>
              <a:t>5/22/22</a:t>
            </a:fld>
            <a:endParaRPr lang="en-US"/>
          </a:p>
        </p:txBody>
      </p:sp>
      <p:sp>
        <p:nvSpPr>
          <p:cNvPr id="5" name="Footer Placeholder 4">
            <a:extLst>
              <a:ext uri="{FF2B5EF4-FFF2-40B4-BE49-F238E27FC236}">
                <a16:creationId xmlns:a16="http://schemas.microsoft.com/office/drawing/2014/main" id="{963A761E-2D3A-4397-A82C-2F3B981DE0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97E71-B59F-4260-B01B-2B7CEB0896B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63932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DFCB-DD40-4637-9CAB-2BAF24231C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4065F-4B44-4622-98EE-166F936489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AF1249-B890-4466-9E24-84A249070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0FA9B4-D282-452F-B78A-FF5873ACF45A}"/>
              </a:ext>
            </a:extLst>
          </p:cNvPr>
          <p:cNvSpPr>
            <a:spLocks noGrp="1"/>
          </p:cNvSpPr>
          <p:nvPr>
            <p:ph type="dt" sz="half" idx="10"/>
          </p:nvPr>
        </p:nvSpPr>
        <p:spPr/>
        <p:txBody>
          <a:bodyPr/>
          <a:lstStyle/>
          <a:p>
            <a:fld id="{719B81C6-2783-FA43-BF97-93A31B8E0ACE}" type="datetime1">
              <a:rPr lang="en-US" smtClean="0"/>
              <a:t>5/22/22</a:t>
            </a:fld>
            <a:endParaRPr lang="en-US"/>
          </a:p>
        </p:txBody>
      </p:sp>
      <p:sp>
        <p:nvSpPr>
          <p:cNvPr id="6" name="Footer Placeholder 5">
            <a:extLst>
              <a:ext uri="{FF2B5EF4-FFF2-40B4-BE49-F238E27FC236}">
                <a16:creationId xmlns:a16="http://schemas.microsoft.com/office/drawing/2014/main" id="{6E9B0F13-A139-4B66-9544-16480800F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8791D0-EC30-4D8C-8764-475D8DB34F1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081502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3AA7D-15D2-4D5F-B1C4-501073416D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E80A0E-25B9-4E8E-8B0D-201E1C5640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89B111-0CA0-47CD-9F0B-DBCBA3AE3C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0E02D-3176-4B85-ACB6-721F268274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7D9317-BBE1-4F36-82FE-E348F6F18A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7DDCB-69F8-49FA-A111-C8AB271389E7}"/>
              </a:ext>
            </a:extLst>
          </p:cNvPr>
          <p:cNvSpPr>
            <a:spLocks noGrp="1"/>
          </p:cNvSpPr>
          <p:nvPr>
            <p:ph type="dt" sz="half" idx="10"/>
          </p:nvPr>
        </p:nvSpPr>
        <p:spPr/>
        <p:txBody>
          <a:bodyPr/>
          <a:lstStyle/>
          <a:p>
            <a:fld id="{16673550-6BB1-EF48-B744-0059535C9A11}" type="datetime1">
              <a:rPr lang="en-US" smtClean="0"/>
              <a:t>5/22/22</a:t>
            </a:fld>
            <a:endParaRPr lang="en-US"/>
          </a:p>
        </p:txBody>
      </p:sp>
      <p:sp>
        <p:nvSpPr>
          <p:cNvPr id="8" name="Footer Placeholder 7">
            <a:extLst>
              <a:ext uri="{FF2B5EF4-FFF2-40B4-BE49-F238E27FC236}">
                <a16:creationId xmlns:a16="http://schemas.microsoft.com/office/drawing/2014/main" id="{4A18B0CD-1F68-412E-9232-F267114CA7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9B21FC-12CC-472D-BC38-EF413158CC5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89414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F51AB-8384-4E67-914C-B39484AD2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909660-3861-4545-BF68-9ED039B5D0F0}"/>
              </a:ext>
            </a:extLst>
          </p:cNvPr>
          <p:cNvSpPr>
            <a:spLocks noGrp="1"/>
          </p:cNvSpPr>
          <p:nvPr>
            <p:ph type="dt" sz="half" idx="10"/>
          </p:nvPr>
        </p:nvSpPr>
        <p:spPr/>
        <p:txBody>
          <a:bodyPr/>
          <a:lstStyle/>
          <a:p>
            <a:fld id="{C23A0623-4378-4547-AF13-1B776C814A96}" type="datetime1">
              <a:rPr lang="en-US" smtClean="0"/>
              <a:t>5/22/22</a:t>
            </a:fld>
            <a:endParaRPr lang="en-US"/>
          </a:p>
        </p:txBody>
      </p:sp>
      <p:sp>
        <p:nvSpPr>
          <p:cNvPr id="4" name="Footer Placeholder 3">
            <a:extLst>
              <a:ext uri="{FF2B5EF4-FFF2-40B4-BE49-F238E27FC236}">
                <a16:creationId xmlns:a16="http://schemas.microsoft.com/office/drawing/2014/main" id="{FDDD5392-AC3A-4EAF-ADE6-B6CF4B50A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679880-BF48-4F4D-B8B3-4E99FC415FF9}"/>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1351489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F98E25-CF37-4F73-9E22-210238167867}"/>
              </a:ext>
            </a:extLst>
          </p:cNvPr>
          <p:cNvSpPr>
            <a:spLocks noGrp="1"/>
          </p:cNvSpPr>
          <p:nvPr>
            <p:ph type="dt" sz="half" idx="10"/>
          </p:nvPr>
        </p:nvSpPr>
        <p:spPr/>
        <p:txBody>
          <a:bodyPr/>
          <a:lstStyle/>
          <a:p>
            <a:fld id="{8DC3CE34-947F-5545-8C9E-4A3351495980}" type="datetime1">
              <a:rPr lang="en-US" smtClean="0"/>
              <a:t>5/22/22</a:t>
            </a:fld>
            <a:endParaRPr lang="en-US"/>
          </a:p>
        </p:txBody>
      </p:sp>
      <p:sp>
        <p:nvSpPr>
          <p:cNvPr id="3" name="Footer Placeholder 2">
            <a:extLst>
              <a:ext uri="{FF2B5EF4-FFF2-40B4-BE49-F238E27FC236}">
                <a16:creationId xmlns:a16="http://schemas.microsoft.com/office/drawing/2014/main" id="{89D7A0E1-38AB-4FDA-8EC1-2D7617909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A8E424-5A91-4557-9ADF-4A9422A0690D}"/>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49780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935-0427-44CC-A384-333EAD831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B9DCF6-55CF-43EE-B135-BFC4B4D403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37538E-A112-4E8F-A445-1A06B0C35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0D413-9505-4ED8-BFF1-5141BE9EE3C4}"/>
              </a:ext>
            </a:extLst>
          </p:cNvPr>
          <p:cNvSpPr>
            <a:spLocks noGrp="1"/>
          </p:cNvSpPr>
          <p:nvPr>
            <p:ph type="dt" sz="half" idx="10"/>
          </p:nvPr>
        </p:nvSpPr>
        <p:spPr/>
        <p:txBody>
          <a:bodyPr/>
          <a:lstStyle/>
          <a:p>
            <a:fld id="{BFCC98A3-592B-8947-986E-880576FD522F}" type="datetime1">
              <a:rPr lang="en-US" smtClean="0"/>
              <a:t>5/22/22</a:t>
            </a:fld>
            <a:endParaRPr lang="en-US"/>
          </a:p>
        </p:txBody>
      </p:sp>
      <p:sp>
        <p:nvSpPr>
          <p:cNvPr id="6" name="Footer Placeholder 5">
            <a:extLst>
              <a:ext uri="{FF2B5EF4-FFF2-40B4-BE49-F238E27FC236}">
                <a16:creationId xmlns:a16="http://schemas.microsoft.com/office/drawing/2014/main" id="{F60815B0-4528-4FA2-8472-8F19C0F16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9FCEF-4406-4552-BFE4-6DA3761357F2}"/>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375406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E22C-69D4-49EC-8858-787B3C67B0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6A4341-3C0B-4025-AE17-8F0F8FABF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EF5FF01-E0B6-419C-ABCC-70844E4EA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501218-FFD7-4F25-B220-F5DE5F70693C}"/>
              </a:ext>
            </a:extLst>
          </p:cNvPr>
          <p:cNvSpPr>
            <a:spLocks noGrp="1"/>
          </p:cNvSpPr>
          <p:nvPr>
            <p:ph type="dt" sz="half" idx="10"/>
          </p:nvPr>
        </p:nvSpPr>
        <p:spPr/>
        <p:txBody>
          <a:bodyPr/>
          <a:lstStyle/>
          <a:p>
            <a:fld id="{972994D8-F897-C84F-A421-F35B94B44585}" type="datetime1">
              <a:rPr lang="en-US" smtClean="0"/>
              <a:t>5/22/22</a:t>
            </a:fld>
            <a:endParaRPr lang="en-US"/>
          </a:p>
        </p:txBody>
      </p:sp>
      <p:sp>
        <p:nvSpPr>
          <p:cNvPr id="6" name="Footer Placeholder 5">
            <a:extLst>
              <a:ext uri="{FF2B5EF4-FFF2-40B4-BE49-F238E27FC236}">
                <a16:creationId xmlns:a16="http://schemas.microsoft.com/office/drawing/2014/main" id="{9687CBFB-34A6-49D8-A1D2-45DF38876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2726A4-D33A-486A-B120-648AF3D8BA76}"/>
              </a:ext>
            </a:extLst>
          </p:cNvPr>
          <p:cNvSpPr>
            <a:spLocks noGrp="1"/>
          </p:cNvSpPr>
          <p:nvPr>
            <p:ph type="sldNum" sz="quarter" idx="12"/>
          </p:nvPr>
        </p:nvSpPr>
        <p:spPr/>
        <p:txBody>
          <a:bodyPr/>
          <a:lstStyle/>
          <a:p>
            <a:fld id="{EE1939C1-24D7-49E9-A58A-7960365209F5}" type="slidenum">
              <a:rPr lang="en-US" smtClean="0"/>
              <a:t>‹#›</a:t>
            </a:fld>
            <a:endParaRPr lang="en-US"/>
          </a:p>
        </p:txBody>
      </p:sp>
    </p:spTree>
    <p:extLst>
      <p:ext uri="{BB962C8B-B14F-4D97-AF65-F5344CB8AC3E}">
        <p14:creationId xmlns:p14="http://schemas.microsoft.com/office/powerpoint/2010/main" val="264474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07C8C3-4165-4353-ABF2-492454AF9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9AA46A-3C66-4E4A-9907-225E50ABB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8214-A11A-4309-9D51-44F35987D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37EEA-6B32-9445-B8DE-37A7A46CD48C}" type="datetime1">
              <a:rPr lang="en-US" smtClean="0"/>
              <a:t>5/22/22</a:t>
            </a:fld>
            <a:endParaRPr lang="en-US"/>
          </a:p>
        </p:txBody>
      </p:sp>
      <p:sp>
        <p:nvSpPr>
          <p:cNvPr id="5" name="Footer Placeholder 4">
            <a:extLst>
              <a:ext uri="{FF2B5EF4-FFF2-40B4-BE49-F238E27FC236}">
                <a16:creationId xmlns:a16="http://schemas.microsoft.com/office/drawing/2014/main" id="{D6A334EB-8260-4F13-9553-5A8593D9DC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C1EF96-E028-4E68-864E-9B77CF9F2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939C1-24D7-49E9-A58A-7960365209F5}" type="slidenum">
              <a:rPr lang="en-US" smtClean="0"/>
              <a:t>‹#›</a:t>
            </a:fld>
            <a:endParaRPr lang="en-US"/>
          </a:p>
        </p:txBody>
      </p:sp>
    </p:spTree>
    <p:extLst>
      <p:ext uri="{BB962C8B-B14F-4D97-AF65-F5344CB8AC3E}">
        <p14:creationId xmlns:p14="http://schemas.microsoft.com/office/powerpoint/2010/main" val="2095730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antenarrative.com/"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hyperlink" Target="https://en.wikipedia.org/wiki/Russian_SFSR" TargetMode="External"/><Relationship Id="rId13" Type="http://schemas.openxmlformats.org/officeDocument/2006/relationships/hyperlink" Target="https://en.wikipedia.org/wiki/List_of_schools_of_philosophy" TargetMode="External"/><Relationship Id="rId18" Type="http://schemas.openxmlformats.org/officeDocument/2006/relationships/hyperlink" Target="https://en.wikipedia.org/wiki/Heteroglossia" TargetMode="External"/><Relationship Id="rId3" Type="http://schemas.openxmlformats.org/officeDocument/2006/relationships/hyperlink" Target="https://www.youtube.com/watch?v=b0eHgvAnWOA&amp;t=3318s" TargetMode="External"/><Relationship Id="rId21" Type="http://schemas.openxmlformats.org/officeDocument/2006/relationships/hyperlink" Target="https://en.wikipedia.org/wiki/Carnivalesque" TargetMode="External"/><Relationship Id="rId7" Type="http://schemas.openxmlformats.org/officeDocument/2006/relationships/hyperlink" Target="https://en.wikipedia.org/wiki/Moscow" TargetMode="External"/><Relationship Id="rId12" Type="http://schemas.openxmlformats.org/officeDocument/2006/relationships/hyperlink" Target="https://en.wikipedia.org/wiki/Russian_philosophy" TargetMode="External"/><Relationship Id="rId17" Type="http://schemas.openxmlformats.org/officeDocument/2006/relationships/hyperlink" Target="https://en.wikipedia.org/wiki/Literary_criticism" TargetMode="External"/><Relationship Id="rId2" Type="http://schemas.openxmlformats.org/officeDocument/2006/relationships/notesSlide" Target="../notesSlides/notesSlide8.xml"/><Relationship Id="rId16" Type="http://schemas.openxmlformats.org/officeDocument/2006/relationships/hyperlink" Target="https://en.wikipedia.org/wiki/Literary_theory" TargetMode="External"/><Relationship Id="rId20" Type="http://schemas.openxmlformats.org/officeDocument/2006/relationships/hyperlink" Target="https://en.wikipedia.org/wiki/Chronotope" TargetMode="External"/><Relationship Id="rId1" Type="http://schemas.openxmlformats.org/officeDocument/2006/relationships/slideLayout" Target="../slideLayouts/slideLayout2.xml"/><Relationship Id="rId6" Type="http://schemas.openxmlformats.org/officeDocument/2006/relationships/hyperlink" Target="https://en.wikipedia.org/wiki/Russian_Empire" TargetMode="External"/><Relationship Id="rId11" Type="http://schemas.openxmlformats.org/officeDocument/2006/relationships/hyperlink" Target="https://en.wikipedia.org/wiki/20th-century_philosophy" TargetMode="External"/><Relationship Id="rId24" Type="http://schemas.openxmlformats.org/officeDocument/2006/relationships/image" Target="../media/image35.jpeg"/><Relationship Id="rId5" Type="http://schemas.openxmlformats.org/officeDocument/2006/relationships/hyperlink" Target="https://en.wikipedia.org/wiki/Oryol" TargetMode="External"/><Relationship Id="rId15" Type="http://schemas.openxmlformats.org/officeDocument/2006/relationships/hyperlink" Target="https://en.wikipedia.org/wiki/Mordovian_State_University" TargetMode="External"/><Relationship Id="rId23" Type="http://schemas.openxmlformats.org/officeDocument/2006/relationships/image" Target="../media/image34.jpeg"/><Relationship Id="rId10" Type="http://schemas.openxmlformats.org/officeDocument/2006/relationships/hyperlink" Target="https://en.wikipedia.org/wiki/Petrograd_Imperial_University" TargetMode="External"/><Relationship Id="rId19" Type="http://schemas.openxmlformats.org/officeDocument/2006/relationships/hyperlink" Target="https://en.wikipedia.org/wiki/Dialogism" TargetMode="External"/><Relationship Id="rId4" Type="http://schemas.openxmlformats.org/officeDocument/2006/relationships/hyperlink" Target="https://en.wikipedia.org/wiki/Old_Style_and_New_Style_dates" TargetMode="External"/><Relationship Id="rId9" Type="http://schemas.openxmlformats.org/officeDocument/2006/relationships/hyperlink" Target="https://en.wikipedia.org/wiki/Odessa_University" TargetMode="External"/><Relationship Id="rId14" Type="http://schemas.openxmlformats.org/officeDocument/2006/relationships/hyperlink" Target="https://en.wikipedia.org/wiki/Dialogic_criticism" TargetMode="External"/><Relationship Id="rId22" Type="http://schemas.openxmlformats.org/officeDocument/2006/relationships/hyperlink" Target="https://en.wikipedia.org/wiki/Polyphony_(literatur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layer.wondavr.com/p/e900394a-4117-45ba-a70f-098302cec657#Niagara_IntroDaniel_WondaVR" TargetMode="External"/><Relationship Id="rId2" Type="http://schemas.openxmlformats.org/officeDocument/2006/relationships/hyperlink" Target="https://www.youtube.com/watch?v=ezMwYT7IbNI"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vbn.aau.dk/ws/files/139070663/Philosophy_of_management_journal_12_01_with_crops.pdf" TargetMode="External"/><Relationship Id="rId3" Type="http://schemas.openxmlformats.org/officeDocument/2006/relationships/image" Target="../media/image9.png"/><Relationship Id="rId7" Type="http://schemas.openxmlformats.org/officeDocument/2006/relationships/hyperlink" Target="https://vbn.aau.dk/ws/files/68299561/anete_strand_Book2_2012.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vbn.aau.dk/ws/files/68299561/anete_strand_Book1_2012.pdf" TargetMode="External"/><Relationship Id="rId5" Type="http://schemas.openxmlformats.org/officeDocument/2006/relationships/image" Target="../media/image51.jpeg"/><Relationship Id="rId10" Type="http://schemas.openxmlformats.org/officeDocument/2006/relationships/hyperlink" Target="https://www.emerald.com/insight/content/doi/10.1108/TLO-09-2020-0152/full/html" TargetMode="External"/><Relationship Id="rId4" Type="http://schemas.openxmlformats.org/officeDocument/2006/relationships/image" Target="../media/image50.png"/><Relationship Id="rId9" Type="http://schemas.openxmlformats.org/officeDocument/2006/relationships/hyperlink" Target="https://www.novapublishers.com/wp-content/uploads/2019/05/Material-Storytelling-&#8211;-Learning-as-Intra-Active-Becoming.pd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davidboje.com/vita/paper_pdfs/Sparre%20and%20Boje-edited.pdf" TargetMode="External"/><Relationship Id="rId2" Type="http://schemas.openxmlformats.org/officeDocument/2006/relationships/hyperlink" Target="https://davidboje.com/Canterbury/Archive_Canterbury.htm" TargetMode="Externa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hyperlink" Target="http://www.ephemerajournal.org/contribution/against-wasted-politics-critique-circular-economy" TargetMode="External"/><Relationship Id="rId2" Type="http://schemas.openxmlformats.org/officeDocument/2006/relationships/hyperlink" Target="https://en.wikipedia.org/wiki/Circular_economy#Critiques_of_circular_economy_models" TargetMode="External"/><Relationship Id="rId1" Type="http://schemas.openxmlformats.org/officeDocument/2006/relationships/slideLayout" Target="../slideLayouts/slideLayout2.xml"/><Relationship Id="rId6" Type="http://schemas.openxmlformats.org/officeDocument/2006/relationships/hyperlink" Target="https://davidboje.com/vita/paper_pdfs/Final_David_Rana_Sustainibility_Business-Modeling%20Oct%2020,%202020.docx" TargetMode="External"/><Relationship Id="rId5" Type="http://schemas.openxmlformats.org/officeDocument/2006/relationships/hyperlink" Target="https://davidboje.com/vita/paper_pdfs/Boje%20&amp;%20Jorgenson%202021%20View%20of%20A%20%E2%80%98storytelling%20science%E2%80%99%20approach%20making%20the%20eco-business%20modeling%20turn.pdf" TargetMode="External"/><Relationship Id="rId4" Type="http://schemas.openxmlformats.org/officeDocument/2006/relationships/hyperlink" Target="https://davidboje.com/vita/paper_pdfs/Storytelling%20Science%20approach%20to%20eco%20turn%20in%20business%20modellling.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horsesenseatwork.com/" TargetMode="External"/><Relationship Id="rId7" Type="http://schemas.openxmlformats.org/officeDocument/2006/relationships/hyperlink" Target="https://enthinkment.com/" TargetMode="External"/><Relationship Id="rId2" Type="http://schemas.openxmlformats.org/officeDocument/2006/relationships/hyperlink" Target="https://www.youtube.com/watch?v=b0eHgvAnWOA&amp;t=3318s" TargetMode="External"/><Relationship Id="rId1" Type="http://schemas.openxmlformats.org/officeDocument/2006/relationships/slideLayout" Target="../slideLayouts/slideLayout2.xml"/><Relationship Id="rId6" Type="http://schemas.openxmlformats.org/officeDocument/2006/relationships/hyperlink" Target="https://davidboje.com/" TargetMode="External"/><Relationship Id="rId5" Type="http://schemas.openxmlformats.org/officeDocument/2006/relationships/hyperlink" Target="https://truestorytelling.org/" TargetMode="External"/><Relationship Id="rId4" Type="http://schemas.openxmlformats.org/officeDocument/2006/relationships/hyperlink" Target="https://antenarrativ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 building that looks like a pair of binoculars">
            <a:extLst>
              <a:ext uri="{FF2B5EF4-FFF2-40B4-BE49-F238E27FC236}">
                <a16:creationId xmlns:a16="http://schemas.microsoft.com/office/drawing/2014/main" id="{CAE8DB6C-D696-9731-B479-9ADE065E60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59" b="1963"/>
          <a:stretch/>
        </p:blipFill>
        <p:spPr bwMode="auto">
          <a:xfrm>
            <a:off x="3049" y="-31"/>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8686" y="181802"/>
            <a:ext cx="6264034" cy="3369118"/>
          </a:xfrm>
        </p:spPr>
        <p:txBody>
          <a:bodyPr anchor="t">
            <a:normAutofit fontScale="90000"/>
          </a:bodyPr>
          <a:lstStyle/>
          <a:p>
            <a:r>
              <a:rPr lang="en-US" sz="6600" b="1" i="1" dirty="0">
                <a:solidFill>
                  <a:srgbClr val="FFFFFF"/>
                </a:solidFill>
                <a:latin typeface="Abril Fatface" panose="02000503000000020003" pitchFamily="2" charset="77"/>
              </a:rPr>
              <a:t>7 Antenarrative Processes </a:t>
            </a:r>
            <a:br>
              <a:rPr lang="en-US" sz="6600" b="1" i="1" dirty="0">
                <a:solidFill>
                  <a:srgbClr val="FFFFFF"/>
                </a:solidFill>
                <a:latin typeface="Abril Fatface" panose="02000503000000020003" pitchFamily="2" charset="77"/>
              </a:rPr>
            </a:br>
            <a:r>
              <a:rPr lang="en-US" sz="4400" b="1" i="1" dirty="0">
                <a:solidFill>
                  <a:srgbClr val="FFFFFF"/>
                </a:solidFill>
                <a:latin typeface="Abril Fatface" panose="02000503000000020003" pitchFamily="2" charset="77"/>
              </a:rPr>
              <a:t>Applied to Architecture &amp; Design</a:t>
            </a:r>
            <a:endParaRPr lang="en-US" sz="5200" dirty="0">
              <a:solidFill>
                <a:srgbClr val="FFFFFF"/>
              </a:solidFill>
            </a:endParaRPr>
          </a:p>
        </p:txBody>
      </p:sp>
      <p:sp>
        <p:nvSpPr>
          <p:cNvPr id="3" name="Content Placeholder 2"/>
          <p:cNvSpPr>
            <a:spLocks noGrp="1"/>
          </p:cNvSpPr>
          <p:nvPr>
            <p:ph type="subTitle" idx="1"/>
          </p:nvPr>
        </p:nvSpPr>
        <p:spPr>
          <a:xfrm>
            <a:off x="546191" y="3847437"/>
            <a:ext cx="5671729" cy="1578054"/>
          </a:xfrm>
        </p:spPr>
        <p:txBody>
          <a:bodyPr anchor="b">
            <a:normAutofit fontScale="85000" lnSpcReduction="10000"/>
          </a:bodyPr>
          <a:lstStyle/>
          <a:p>
            <a:pPr algn="l"/>
            <a:r>
              <a:rPr lang="en-US" sz="3200" dirty="0">
                <a:solidFill>
                  <a:srgbClr val="FFFFFF"/>
                </a:solidFill>
              </a:rPr>
              <a:t>David Michael Boje &amp; Grace Ann Rosile</a:t>
            </a:r>
          </a:p>
          <a:p>
            <a:r>
              <a:rPr lang="en-US" b="1" dirty="0">
                <a:solidFill>
                  <a:schemeClr val="bg1"/>
                </a:solidFill>
              </a:rPr>
              <a:t>Keynote May 22, 2022, </a:t>
            </a:r>
          </a:p>
          <a:p>
            <a:r>
              <a:rPr lang="en-US" b="1" dirty="0">
                <a:solidFill>
                  <a:schemeClr val="bg1"/>
                </a:solidFill>
              </a:rPr>
              <a:t>Storytelling and Collaborative Future Making</a:t>
            </a:r>
          </a:p>
          <a:p>
            <a:r>
              <a:rPr lang="en-US" b="1" dirty="0">
                <a:solidFill>
                  <a:schemeClr val="bg1"/>
                </a:solidFill>
              </a:rPr>
              <a:t> Malmö University, Sweden</a:t>
            </a:r>
          </a:p>
        </p:txBody>
      </p:sp>
      <p:sp>
        <p:nvSpPr>
          <p:cNvPr id="141" name="Rectangle 14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69D973-0632-BF38-F287-DB105993955C}"/>
              </a:ext>
            </a:extLst>
          </p:cNvPr>
          <p:cNvSpPr txBox="1"/>
          <p:nvPr/>
        </p:nvSpPr>
        <p:spPr>
          <a:xfrm>
            <a:off x="258686" y="6214533"/>
            <a:ext cx="11473968" cy="461665"/>
          </a:xfrm>
          <a:prstGeom prst="rect">
            <a:avLst/>
          </a:prstGeom>
          <a:noFill/>
        </p:spPr>
        <p:txBody>
          <a:bodyPr wrap="square" rtlCol="0">
            <a:spAutoFit/>
          </a:bodyPr>
          <a:lstStyle/>
          <a:p>
            <a:r>
              <a:rPr lang="en-US" sz="2400" b="1" dirty="0">
                <a:solidFill>
                  <a:schemeClr val="bg1"/>
                </a:solidFill>
              </a:rPr>
              <a:t>Chiat/Day Building, Los Angeles – architects Frank Gehry and Claes Oldenburg, 1991</a:t>
            </a:r>
            <a:endParaRPr lang="en-US" sz="2400" dirty="0">
              <a:solidFill>
                <a:schemeClr val="bg1"/>
              </a:solidFill>
            </a:endParaRPr>
          </a:p>
        </p:txBody>
      </p:sp>
      <p:sp>
        <p:nvSpPr>
          <p:cNvPr id="5" name="TextBox 4">
            <a:extLst>
              <a:ext uri="{FF2B5EF4-FFF2-40B4-BE49-F238E27FC236}">
                <a16:creationId xmlns:a16="http://schemas.microsoft.com/office/drawing/2014/main" id="{16ACA4ED-5E11-C9A9-BC23-3913E2012FBF}"/>
              </a:ext>
            </a:extLst>
          </p:cNvPr>
          <p:cNvSpPr txBox="1"/>
          <p:nvPr/>
        </p:nvSpPr>
        <p:spPr>
          <a:xfrm>
            <a:off x="678873" y="5569527"/>
            <a:ext cx="5843847" cy="800219"/>
          </a:xfrm>
          <a:prstGeom prst="rect">
            <a:avLst/>
          </a:prstGeom>
          <a:noFill/>
        </p:spPr>
        <p:txBody>
          <a:bodyPr wrap="square" rtlCol="0">
            <a:spAutoFit/>
          </a:bodyPr>
          <a:lstStyle/>
          <a:p>
            <a:pPr algn="ctr"/>
            <a:r>
              <a:rPr lang="en-US" sz="2800" dirty="0">
                <a:solidFill>
                  <a:schemeClr val="bg1"/>
                </a:solidFill>
              </a:rPr>
              <a:t>SESSION SLIDES at </a:t>
            </a:r>
            <a:r>
              <a:rPr lang="en-US" sz="2800" b="1" dirty="0">
                <a:solidFill>
                  <a:schemeClr val="bg1"/>
                </a:solidFill>
                <a:hlinkClick r:id="rId4">
                  <a:extLst>
                    <a:ext uri="{A12FA001-AC4F-418D-AE19-62706E023703}">
                      <ahyp:hlinkClr xmlns:ahyp="http://schemas.microsoft.com/office/drawing/2018/hyperlinkcolor" val="tx"/>
                    </a:ext>
                  </a:extLst>
                </a:hlinkClick>
              </a:rPr>
              <a:t>Antenarrative.com</a:t>
            </a:r>
            <a:endParaRPr lang="en-US" sz="2800" b="1" dirty="0">
              <a:solidFill>
                <a:schemeClr val="bg1"/>
              </a:solidFill>
            </a:endParaRPr>
          </a:p>
          <a:p>
            <a:endParaRPr lang="en-US" dirty="0"/>
          </a:p>
        </p:txBody>
      </p:sp>
    </p:spTree>
    <p:extLst>
      <p:ext uri="{BB962C8B-B14F-4D97-AF65-F5344CB8AC3E}">
        <p14:creationId xmlns:p14="http://schemas.microsoft.com/office/powerpoint/2010/main" val="40742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91BF-1BBF-E52B-A489-7BC2EF9E19DF}"/>
              </a:ext>
            </a:extLst>
          </p:cNvPr>
          <p:cNvSpPr>
            <a:spLocks noGrp="1"/>
          </p:cNvSpPr>
          <p:nvPr>
            <p:ph type="title"/>
          </p:nvPr>
        </p:nvSpPr>
        <p:spPr>
          <a:xfrm>
            <a:off x="1828800" y="280104"/>
            <a:ext cx="8538556" cy="1325563"/>
          </a:xfrm>
        </p:spPr>
        <p:txBody>
          <a:bodyPr/>
          <a:lstStyle/>
          <a:p>
            <a:pPr algn="ctr"/>
            <a:r>
              <a:rPr lang="en-US" dirty="0">
                <a:latin typeface="ACADEMY ENGRAVED LET PLAIN:1.0" panose="02000000000000000000" pitchFamily="2" charset="0"/>
              </a:rPr>
              <a:t>What is Antenarrative Process #1 in relation to Process #4?</a:t>
            </a:r>
          </a:p>
        </p:txBody>
      </p:sp>
      <p:graphicFrame>
        <p:nvGraphicFramePr>
          <p:cNvPr id="10" name="Content Placeholder 2">
            <a:extLst>
              <a:ext uri="{FF2B5EF4-FFF2-40B4-BE49-F238E27FC236}">
                <a16:creationId xmlns:a16="http://schemas.microsoft.com/office/drawing/2014/main" id="{846844CF-328E-8206-09CC-96050E1F4700}"/>
              </a:ext>
            </a:extLst>
          </p:cNvPr>
          <p:cNvGraphicFramePr>
            <a:graphicFrameLocks noGrp="1"/>
          </p:cNvGraphicFramePr>
          <p:nvPr>
            <p:ph idx="1"/>
            <p:extLst>
              <p:ext uri="{D42A27DB-BD31-4B8C-83A1-F6EECF244321}">
                <p14:modId xmlns:p14="http://schemas.microsoft.com/office/powerpoint/2010/main" val="1829093528"/>
              </p:ext>
            </p:extLst>
          </p:nvPr>
        </p:nvGraphicFramePr>
        <p:xfrm>
          <a:off x="648393" y="1379913"/>
          <a:ext cx="4910052" cy="5341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466F46A-66CF-4CBC-25EA-6C67D9694FF8}"/>
              </a:ext>
            </a:extLst>
          </p:cNvPr>
          <p:cNvSpPr>
            <a:spLocks noGrp="1"/>
          </p:cNvSpPr>
          <p:nvPr>
            <p:ph type="sldNum" sz="quarter" idx="12"/>
          </p:nvPr>
        </p:nvSpPr>
        <p:spPr/>
        <p:txBody>
          <a:bodyPr/>
          <a:lstStyle/>
          <a:p>
            <a:fld id="{EE1939C1-24D7-49E9-A58A-7960365209F5}" type="slidenum">
              <a:rPr lang="en-US" smtClean="0"/>
              <a:t>10</a:t>
            </a:fld>
            <a:endParaRPr lang="en-US"/>
          </a:p>
        </p:txBody>
      </p:sp>
      <p:pic>
        <p:nvPicPr>
          <p:cNvPr id="9" name="Picture 8">
            <a:extLst>
              <a:ext uri="{FF2B5EF4-FFF2-40B4-BE49-F238E27FC236}">
                <a16:creationId xmlns:a16="http://schemas.microsoft.com/office/drawing/2014/main" id="{D9178EEC-F034-6D22-8D0A-4AC5C129C392}"/>
              </a:ext>
            </a:extLst>
          </p:cNvPr>
          <p:cNvPicPr>
            <a:picLocks noChangeAspect="1"/>
          </p:cNvPicPr>
          <p:nvPr/>
        </p:nvPicPr>
        <p:blipFill>
          <a:blip r:embed="rId8"/>
          <a:stretch>
            <a:fillRect/>
          </a:stretch>
        </p:blipFill>
        <p:spPr>
          <a:xfrm rot="5400000">
            <a:off x="4679309" y="215806"/>
            <a:ext cx="1015664" cy="8538555"/>
          </a:xfrm>
          <a:prstGeom prst="rect">
            <a:avLst/>
          </a:prstGeom>
        </p:spPr>
      </p:pic>
      <p:sp>
        <p:nvSpPr>
          <p:cNvPr id="11" name="TextBox 10">
            <a:extLst>
              <a:ext uri="{FF2B5EF4-FFF2-40B4-BE49-F238E27FC236}">
                <a16:creationId xmlns:a16="http://schemas.microsoft.com/office/drawing/2014/main" id="{EFF11AA4-8009-A8F2-F692-F24D9E125D52}"/>
              </a:ext>
            </a:extLst>
          </p:cNvPr>
          <p:cNvSpPr txBox="1"/>
          <p:nvPr/>
        </p:nvSpPr>
        <p:spPr>
          <a:xfrm>
            <a:off x="9346276" y="3771426"/>
            <a:ext cx="2407920" cy="769441"/>
          </a:xfrm>
          <a:prstGeom prst="rect">
            <a:avLst/>
          </a:prstGeom>
          <a:noFill/>
        </p:spPr>
        <p:txBody>
          <a:bodyPr wrap="square" rtlCol="0">
            <a:spAutoFit/>
          </a:bodyPr>
          <a:lstStyle/>
          <a:p>
            <a:r>
              <a:rPr lang="en-US" sz="4400" b="1" strike="sngStrike" dirty="0">
                <a:solidFill>
                  <a:srgbClr val="C00000"/>
                </a:solidFill>
              </a:rPr>
              <a:t>SEVERED</a:t>
            </a:r>
          </a:p>
        </p:txBody>
      </p:sp>
      <p:pic>
        <p:nvPicPr>
          <p:cNvPr id="3" name="Picture 2">
            <a:extLst>
              <a:ext uri="{FF2B5EF4-FFF2-40B4-BE49-F238E27FC236}">
                <a16:creationId xmlns:a16="http://schemas.microsoft.com/office/drawing/2014/main" id="{581928FF-C705-EF11-1395-2307B1996735}"/>
              </a:ext>
            </a:extLst>
          </p:cNvPr>
          <p:cNvPicPr>
            <a:picLocks noChangeAspect="1"/>
          </p:cNvPicPr>
          <p:nvPr/>
        </p:nvPicPr>
        <p:blipFill>
          <a:blip r:embed="rId9"/>
          <a:stretch>
            <a:fillRect/>
          </a:stretch>
        </p:blipFill>
        <p:spPr>
          <a:xfrm>
            <a:off x="6454692" y="1664062"/>
            <a:ext cx="2548131" cy="2463193"/>
          </a:xfrm>
          <a:prstGeom prst="rect">
            <a:avLst/>
          </a:prstGeom>
        </p:spPr>
      </p:pic>
      <p:pic>
        <p:nvPicPr>
          <p:cNvPr id="6" name="Picture 5">
            <a:extLst>
              <a:ext uri="{FF2B5EF4-FFF2-40B4-BE49-F238E27FC236}">
                <a16:creationId xmlns:a16="http://schemas.microsoft.com/office/drawing/2014/main" id="{5374B424-332E-745E-6253-0C91C8B20451}"/>
              </a:ext>
            </a:extLst>
          </p:cNvPr>
          <p:cNvPicPr>
            <a:picLocks noChangeAspect="1"/>
          </p:cNvPicPr>
          <p:nvPr/>
        </p:nvPicPr>
        <p:blipFill>
          <a:blip r:embed="rId10"/>
          <a:stretch>
            <a:fillRect/>
          </a:stretch>
        </p:blipFill>
        <p:spPr>
          <a:xfrm>
            <a:off x="6096000" y="4356467"/>
            <a:ext cx="3226116" cy="2388395"/>
          </a:xfrm>
          <a:prstGeom prst="rect">
            <a:avLst/>
          </a:prstGeom>
        </p:spPr>
      </p:pic>
    </p:spTree>
    <p:extLst>
      <p:ext uri="{BB962C8B-B14F-4D97-AF65-F5344CB8AC3E}">
        <p14:creationId xmlns:p14="http://schemas.microsoft.com/office/powerpoint/2010/main" val="1677697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Narrative Methods for Organizational &amp; Communication Research | SAGE  Publications Ltd">
            <a:extLst>
              <a:ext uri="{FF2B5EF4-FFF2-40B4-BE49-F238E27FC236}">
                <a16:creationId xmlns:a16="http://schemas.microsoft.com/office/drawing/2014/main" id="{27D5966E-C984-3967-D1AF-F7B7EE7E94B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76" r="1" b="1"/>
          <a:stretch/>
        </p:blipFill>
        <p:spPr bwMode="auto">
          <a:xfrm>
            <a:off x="0" y="10"/>
            <a:ext cx="4637226"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12629-FF42-054F-1B51-161EDE5C7F7D}"/>
              </a:ext>
            </a:extLst>
          </p:cNvPr>
          <p:cNvSpPr>
            <a:spLocks noGrp="1"/>
          </p:cNvSpPr>
          <p:nvPr>
            <p:ph type="title"/>
          </p:nvPr>
        </p:nvSpPr>
        <p:spPr>
          <a:xfrm>
            <a:off x="5277328" y="640081"/>
            <a:ext cx="6274591" cy="3322319"/>
          </a:xfrm>
        </p:spPr>
        <p:txBody>
          <a:bodyPr vert="horz" lIns="91440" tIns="45720" rIns="91440" bIns="45720" rtlCol="0" anchor="b">
            <a:normAutofit fontScale="90000"/>
          </a:bodyPr>
          <a:lstStyle/>
          <a:p>
            <a:r>
              <a:rPr lang="en-US" sz="5600" dirty="0">
                <a:solidFill>
                  <a:schemeClr val="bg1"/>
                </a:solidFill>
              </a:rPr>
              <a:t>In 2001 I 1</a:t>
            </a:r>
            <a:r>
              <a:rPr lang="en-US" sz="5600" baseline="30000" dirty="0">
                <a:solidFill>
                  <a:schemeClr val="bg1"/>
                </a:solidFill>
              </a:rPr>
              <a:t>st</a:t>
            </a:r>
            <a:r>
              <a:rPr lang="en-US" sz="5600" dirty="0">
                <a:solidFill>
                  <a:schemeClr val="bg1"/>
                </a:solidFill>
              </a:rPr>
              <a:t> and 2nd     </a:t>
            </a:r>
            <a:r>
              <a:rPr lang="en-US" sz="5600" b="1" i="1" u="sng" dirty="0">
                <a:solidFill>
                  <a:schemeClr val="bg1"/>
                </a:solidFill>
                <a:highlight>
                  <a:srgbClr val="0000FF"/>
                </a:highlight>
              </a:rPr>
              <a:t>Ante</a:t>
            </a:r>
            <a:r>
              <a:rPr lang="en-US" sz="5600" dirty="0">
                <a:solidFill>
                  <a:schemeClr val="bg1"/>
                </a:solidFill>
              </a:rPr>
              <a:t>narrative Processes in this book: </a:t>
            </a:r>
            <a:br>
              <a:rPr lang="en-US" sz="5600" dirty="0">
                <a:solidFill>
                  <a:schemeClr val="bg1"/>
                </a:solidFill>
              </a:rPr>
            </a:br>
            <a:r>
              <a:rPr lang="en-US" sz="5600" dirty="0">
                <a:solidFill>
                  <a:schemeClr val="bg1"/>
                </a:solidFill>
                <a:highlight>
                  <a:srgbClr val="0000FF"/>
                </a:highlight>
              </a:rPr>
              <a:t>#2. The BEFORE</a:t>
            </a:r>
            <a:br>
              <a:rPr lang="en-US" sz="5600" dirty="0">
                <a:solidFill>
                  <a:schemeClr val="bg1"/>
                </a:solidFill>
                <a:highlight>
                  <a:srgbClr val="0000FF"/>
                </a:highlight>
              </a:rPr>
            </a:br>
            <a:r>
              <a:rPr lang="en-US" sz="5600" dirty="0">
                <a:solidFill>
                  <a:schemeClr val="bg1"/>
                </a:solidFill>
                <a:highlight>
                  <a:srgbClr val="0000FF"/>
                </a:highlight>
              </a:rPr>
              <a:t>#3. The BETS on Future</a:t>
            </a:r>
          </a:p>
        </p:txBody>
      </p:sp>
      <p:sp>
        <p:nvSpPr>
          <p:cNvPr id="5" name="Slide Number Placeholder 4">
            <a:extLst>
              <a:ext uri="{FF2B5EF4-FFF2-40B4-BE49-F238E27FC236}">
                <a16:creationId xmlns:a16="http://schemas.microsoft.com/office/drawing/2014/main" id="{40F2F011-9104-DED8-97FD-1BE17E076150}"/>
              </a:ext>
            </a:extLst>
          </p:cNvPr>
          <p:cNvSpPr>
            <a:spLocks noGrp="1"/>
          </p:cNvSpPr>
          <p:nvPr>
            <p:ph type="sldNum" sz="quarter" idx="12"/>
          </p:nvPr>
        </p:nvSpPr>
        <p:spPr/>
        <p:txBody>
          <a:bodyPr/>
          <a:lstStyle/>
          <a:p>
            <a:fld id="{EE1939C1-24D7-49E9-A58A-7960365209F5}" type="slidenum">
              <a:rPr lang="en-US" smtClean="0"/>
              <a:t>11</a:t>
            </a:fld>
            <a:endParaRPr lang="en-US"/>
          </a:p>
        </p:txBody>
      </p:sp>
      <p:sp>
        <p:nvSpPr>
          <p:cNvPr id="3" name="Left Arrow 2">
            <a:extLst>
              <a:ext uri="{FF2B5EF4-FFF2-40B4-BE49-F238E27FC236}">
                <a16:creationId xmlns:a16="http://schemas.microsoft.com/office/drawing/2014/main" id="{120E6396-B7DF-C32C-0853-B97CA8431E0B}"/>
              </a:ext>
            </a:extLst>
          </p:cNvPr>
          <p:cNvSpPr/>
          <p:nvPr/>
        </p:nvSpPr>
        <p:spPr>
          <a:xfrm rot="150089">
            <a:off x="3626306" y="1950812"/>
            <a:ext cx="1600200" cy="5082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29C6CE37-254A-9263-C740-6D831B67959E}"/>
              </a:ext>
            </a:extLst>
          </p:cNvPr>
          <p:cNvPicPr>
            <a:picLocks noChangeAspect="1"/>
          </p:cNvPicPr>
          <p:nvPr/>
        </p:nvPicPr>
        <p:blipFill>
          <a:blip r:embed="rId4"/>
          <a:stretch>
            <a:fillRect/>
          </a:stretch>
        </p:blipFill>
        <p:spPr>
          <a:xfrm rot="16200000">
            <a:off x="5420711" y="4329807"/>
            <a:ext cx="1770420" cy="2005803"/>
          </a:xfrm>
          <a:prstGeom prst="rect">
            <a:avLst/>
          </a:prstGeom>
        </p:spPr>
      </p:pic>
      <p:pic>
        <p:nvPicPr>
          <p:cNvPr id="8" name="Picture 7" descr="Shape&#10;&#10;Description automatically generated">
            <a:extLst>
              <a:ext uri="{FF2B5EF4-FFF2-40B4-BE49-F238E27FC236}">
                <a16:creationId xmlns:a16="http://schemas.microsoft.com/office/drawing/2014/main" id="{1A302192-7324-E74A-70F6-FEB257DC218B}"/>
              </a:ext>
            </a:extLst>
          </p:cNvPr>
          <p:cNvPicPr>
            <a:picLocks noChangeAspect="1"/>
          </p:cNvPicPr>
          <p:nvPr/>
        </p:nvPicPr>
        <p:blipFill>
          <a:blip r:embed="rId4"/>
          <a:stretch>
            <a:fillRect/>
          </a:stretch>
        </p:blipFill>
        <p:spPr>
          <a:xfrm rot="5400000">
            <a:off x="8906903" y="4277358"/>
            <a:ext cx="1802256" cy="2041871"/>
          </a:xfrm>
          <a:prstGeom prst="rect">
            <a:avLst/>
          </a:prstGeom>
        </p:spPr>
      </p:pic>
      <p:sp>
        <p:nvSpPr>
          <p:cNvPr id="10" name="TextBox 9">
            <a:extLst>
              <a:ext uri="{FF2B5EF4-FFF2-40B4-BE49-F238E27FC236}">
                <a16:creationId xmlns:a16="http://schemas.microsoft.com/office/drawing/2014/main" id="{B2B81FD1-7359-6A20-0E56-128E65EC116D}"/>
              </a:ext>
            </a:extLst>
          </p:cNvPr>
          <p:cNvSpPr txBox="1"/>
          <p:nvPr/>
        </p:nvSpPr>
        <p:spPr>
          <a:xfrm flipH="1">
            <a:off x="5682851" y="4714164"/>
            <a:ext cx="623070" cy="461665"/>
          </a:xfrm>
          <a:prstGeom prst="rect">
            <a:avLst/>
          </a:prstGeom>
          <a:noFill/>
        </p:spPr>
        <p:txBody>
          <a:bodyPr wrap="square" rtlCol="0">
            <a:spAutoFit/>
          </a:bodyPr>
          <a:lstStyle/>
          <a:p>
            <a:r>
              <a:rPr lang="en-US" sz="2400" dirty="0">
                <a:solidFill>
                  <a:srgbClr val="0070C0"/>
                </a:solidFill>
                <a:latin typeface="Abril Fatface" panose="02000503000000020003" pitchFamily="2" charset="77"/>
                <a:cs typeface="Aharoni" panose="02010803020104030203" pitchFamily="2" charset="-79"/>
              </a:rPr>
              <a:t>2</a:t>
            </a:r>
            <a:endParaRPr lang="en-US" dirty="0">
              <a:solidFill>
                <a:srgbClr val="0070C0"/>
              </a:solidFill>
              <a:latin typeface="Abril Fatface" panose="02000503000000020003" pitchFamily="2" charset="77"/>
              <a:cs typeface="Aharoni" panose="02010803020104030203" pitchFamily="2" charset="-79"/>
            </a:endParaRPr>
          </a:p>
        </p:txBody>
      </p:sp>
      <p:sp>
        <p:nvSpPr>
          <p:cNvPr id="11" name="TextBox 10">
            <a:extLst>
              <a:ext uri="{FF2B5EF4-FFF2-40B4-BE49-F238E27FC236}">
                <a16:creationId xmlns:a16="http://schemas.microsoft.com/office/drawing/2014/main" id="{BD0B6870-366C-042E-D57B-1D4F0DD8CFDC}"/>
              </a:ext>
            </a:extLst>
          </p:cNvPr>
          <p:cNvSpPr txBox="1"/>
          <p:nvPr/>
        </p:nvSpPr>
        <p:spPr>
          <a:xfrm flipH="1">
            <a:off x="9982200" y="4545140"/>
            <a:ext cx="405566" cy="461665"/>
          </a:xfrm>
          <a:prstGeom prst="rect">
            <a:avLst/>
          </a:prstGeom>
          <a:noFill/>
        </p:spPr>
        <p:txBody>
          <a:bodyPr wrap="square" rtlCol="0">
            <a:spAutoFit/>
          </a:bodyPr>
          <a:lstStyle/>
          <a:p>
            <a:r>
              <a:rPr lang="en-US" sz="2400" dirty="0">
                <a:solidFill>
                  <a:srgbClr val="0070C0"/>
                </a:solidFill>
                <a:latin typeface="Abril Fatface" panose="02000503000000020003" pitchFamily="2" charset="77"/>
                <a:cs typeface="Aharoni" panose="02010803020104030203" pitchFamily="2" charset="-79"/>
              </a:rPr>
              <a:t>3</a:t>
            </a:r>
            <a:endParaRPr lang="en-US" dirty="0">
              <a:solidFill>
                <a:srgbClr val="0070C0"/>
              </a:solidFill>
              <a:latin typeface="Abril Fatface" panose="02000503000000020003" pitchFamily="2" charset="77"/>
              <a:cs typeface="Aharoni" panose="02010803020104030203" pitchFamily="2" charset="-79"/>
            </a:endParaRPr>
          </a:p>
        </p:txBody>
      </p:sp>
    </p:spTree>
    <p:extLst>
      <p:ext uri="{BB962C8B-B14F-4D97-AF65-F5344CB8AC3E}">
        <p14:creationId xmlns:p14="http://schemas.microsoft.com/office/powerpoint/2010/main" val="607167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C778-8975-0404-F1DD-551F86885BAE}"/>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solidFill>
                  <a:schemeClr val="bg1"/>
                </a:solidFill>
              </a:rPr>
              <a:t>What is Antenarrative  Process #2?</a:t>
            </a:r>
          </a:p>
        </p:txBody>
      </p:sp>
      <p:sp>
        <p:nvSpPr>
          <p:cNvPr id="33" name="Freeform: Shape 3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1EBBB6C-4698-A2E4-0751-01F857239C75}"/>
              </a:ext>
            </a:extLst>
          </p:cNvPr>
          <p:cNvPicPr>
            <a:picLocks noChangeAspect="1"/>
          </p:cNvPicPr>
          <p:nvPr/>
        </p:nvPicPr>
        <p:blipFill rotWithShape="1">
          <a:blip r:embed="rId2"/>
          <a:srcRect t="1347" b="426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Slide Number Placeholder 3">
            <a:extLst>
              <a:ext uri="{FF2B5EF4-FFF2-40B4-BE49-F238E27FC236}">
                <a16:creationId xmlns:a16="http://schemas.microsoft.com/office/drawing/2014/main" id="{D0DB900E-E334-6A02-D438-2C7816DE5E71}"/>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EE1939C1-24D7-49E9-A58A-7960365209F5}" type="slidenum">
              <a:rPr lang="en-US" sz="1500">
                <a:solidFill>
                  <a:srgbClr val="FFFFFF"/>
                </a:solidFill>
                <a:latin typeface="Calibri" panose="020F0502020204030204"/>
              </a:rPr>
              <a:pPr algn="ctr">
                <a:spcAft>
                  <a:spcPts val="600"/>
                </a:spcAft>
                <a:defRPr/>
              </a:pPr>
              <a:t>12</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15851458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Arc 1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a:normAutofit/>
          </a:bodyPr>
          <a:lstStyle/>
          <a:p>
            <a:pPr algn="ctr"/>
            <a:r>
              <a:rPr lang="en-US" sz="2800" b="1" dirty="0"/>
              <a:t>#2 Before Antenarrative Process of Swedish Rehistoricizing Architectural Styles</a:t>
            </a: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1BE364A3-1B66-A7CA-AB4D-24B6A6974331}"/>
              </a:ext>
            </a:extLst>
          </p:cNvPr>
          <p:cNvPicPr>
            <a:picLocks noChangeAspect="1"/>
          </p:cNvPicPr>
          <p:nvPr/>
        </p:nvPicPr>
        <p:blipFill>
          <a:blip r:embed="rId2"/>
          <a:stretch>
            <a:fillRect/>
          </a:stretch>
        </p:blipFill>
        <p:spPr>
          <a:xfrm>
            <a:off x="703182" y="855909"/>
            <a:ext cx="4777381" cy="49764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p:cNvSpPr>
            <a:spLocks noGrp="1"/>
          </p:cNvSpPr>
          <p:nvPr>
            <p:ph type="body" idx="1"/>
          </p:nvPr>
        </p:nvSpPr>
        <p:spPr>
          <a:xfrm>
            <a:off x="5894962" y="1984443"/>
            <a:ext cx="5458838" cy="4192520"/>
          </a:xfrm>
        </p:spPr>
        <p:txBody>
          <a:bodyPr>
            <a:normAutofit/>
          </a:bodyPr>
          <a:lstStyle/>
          <a:p>
            <a:r>
              <a:rPr lang="en-US" sz="2400"/>
              <a:t>Middle Ages </a:t>
            </a:r>
            <a:r>
              <a:rPr lang="en-US" sz="2400" b="1"/>
              <a:t>500 to 1400–1500 [b]</a:t>
            </a:r>
            <a:r>
              <a:rPr lang="en-US" sz="2400" b="1" err="1"/>
              <a:t>ce</a:t>
            </a:r>
            <a:r>
              <a:rPr lang="en-US" sz="2400" b="1"/>
              <a:t> </a:t>
            </a:r>
            <a:endParaRPr lang="en-US" sz="2400"/>
          </a:p>
          <a:p>
            <a:r>
              <a:rPr lang="en-US" sz="2400"/>
              <a:t>Baroque </a:t>
            </a:r>
            <a:r>
              <a:rPr lang="en-US" sz="2400" b="1"/>
              <a:t>late 16</a:t>
            </a:r>
            <a:r>
              <a:rPr lang="en-US" sz="2400" b="1" baseline="30000"/>
              <a:t>th</a:t>
            </a:r>
            <a:r>
              <a:rPr lang="en-US" sz="2400" b="1"/>
              <a:t>-18</a:t>
            </a:r>
            <a:r>
              <a:rPr lang="en-US" sz="2400" b="1" baseline="30000"/>
              <a:t>th</a:t>
            </a:r>
            <a:r>
              <a:rPr lang="en-US" sz="2400" b="1"/>
              <a:t> century</a:t>
            </a:r>
            <a:endParaRPr lang="en-US" sz="2400"/>
          </a:p>
          <a:p>
            <a:r>
              <a:rPr lang="en-US" sz="2400"/>
              <a:t>Empire style (1611-1718)</a:t>
            </a:r>
          </a:p>
          <a:p>
            <a:r>
              <a:rPr lang="en-US" sz="2400"/>
              <a:t>Classicism (1910-1930) </a:t>
            </a:r>
            <a:r>
              <a:rPr lang="en-US" sz="2400" b="1" i="1">
                <a:latin typeface="Abril Fatface" panose="02000503000000020003" pitchFamily="2" charset="77"/>
              </a:rPr>
              <a:t>WW</a:t>
            </a:r>
            <a:r>
              <a:rPr lang="en-US" sz="2400" i="1">
                <a:latin typeface="Abril Fatface" panose="02000503000000020003" pitchFamily="2" charset="77"/>
              </a:rPr>
              <a:t>OK</a:t>
            </a:r>
            <a:endParaRPr lang="en-US" sz="2400"/>
          </a:p>
          <a:p>
            <a:r>
              <a:rPr lang="en-US" sz="2400"/>
              <a:t>Revivalism (2</a:t>
            </a:r>
            <a:r>
              <a:rPr lang="en-US" sz="2400" baseline="30000"/>
              <a:t>nd</a:t>
            </a:r>
            <a:r>
              <a:rPr lang="en-US" sz="2400"/>
              <a:t> half 19</a:t>
            </a:r>
            <a:r>
              <a:rPr lang="en-US" sz="2400" baseline="30000"/>
              <a:t>th</a:t>
            </a:r>
            <a:r>
              <a:rPr lang="en-US" sz="2400"/>
              <a:t> century)</a:t>
            </a:r>
          </a:p>
          <a:p>
            <a:r>
              <a:rPr lang="en-US" sz="2400"/>
              <a:t>National Romantic style and Jugendstil</a:t>
            </a:r>
          </a:p>
          <a:p>
            <a:r>
              <a:rPr lang="en-US" sz="2400"/>
              <a:t>Modern</a:t>
            </a:r>
          </a:p>
          <a:p>
            <a:r>
              <a:rPr lang="en-US" sz="2400"/>
              <a:t>Postmodern</a:t>
            </a:r>
          </a:p>
          <a:p>
            <a:r>
              <a:rPr lang="en-US" sz="2400"/>
              <a:t>Ecological Design w/Nature</a:t>
            </a:r>
          </a:p>
        </p:txBody>
      </p:sp>
      <p:sp>
        <p:nvSpPr>
          <p:cNvPr id="4" name="Slide Number Placeholder 3">
            <a:extLst>
              <a:ext uri="{FF2B5EF4-FFF2-40B4-BE49-F238E27FC236}">
                <a16:creationId xmlns:a16="http://schemas.microsoft.com/office/drawing/2014/main" id="{48EE11EF-2A9F-DBFC-E3F1-5EB50E32C3DE}"/>
              </a:ext>
            </a:extLst>
          </p:cNvPr>
          <p:cNvSpPr>
            <a:spLocks noGrp="1"/>
          </p:cNvSpPr>
          <p:nvPr>
            <p:ph type="sldNum" sz="quarter" idx="12"/>
          </p:nvPr>
        </p:nvSpPr>
        <p:spPr>
          <a:xfrm>
            <a:off x="8610600" y="6356350"/>
            <a:ext cx="2743200" cy="365125"/>
          </a:xfrm>
        </p:spPr>
        <p:txBody>
          <a:bodyPr>
            <a:normAutofit/>
          </a:bodyPr>
          <a:lstStyle/>
          <a:p>
            <a:pPr>
              <a:spcAft>
                <a:spcPts val="600"/>
              </a:spcAft>
            </a:pPr>
            <a:fld id="{EE1939C1-24D7-49E9-A58A-7960365209F5}" type="slidenum">
              <a:rPr lang="en-US" smtClean="0"/>
              <a:pPr>
                <a:spcAft>
                  <a:spcPts val="600"/>
                </a:spcAft>
              </a:pPr>
              <a:t>13</a:t>
            </a:fld>
            <a:endParaRPr lang="en-US"/>
          </a:p>
        </p:txBody>
      </p:sp>
    </p:spTree>
    <p:extLst>
      <p:ext uri="{BB962C8B-B14F-4D97-AF65-F5344CB8AC3E}">
        <p14:creationId xmlns:p14="http://schemas.microsoft.com/office/powerpoint/2010/main" val="3481016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8044" y="1662229"/>
            <a:ext cx="3200400" cy="4461163"/>
          </a:xfrm>
        </p:spPr>
        <p:txBody>
          <a:bodyPr>
            <a:normAutofit fontScale="90000"/>
          </a:bodyPr>
          <a:lstStyle/>
          <a:p>
            <a:pPr algn="ctr"/>
            <a:r>
              <a:rPr lang="en-US" b="1" dirty="0">
                <a:solidFill>
                  <a:srgbClr val="FFFFFF"/>
                </a:solidFill>
                <a:latin typeface="Baloo" panose="03080902040302020200" pitchFamily="66" charset="77"/>
                <a:cs typeface="Baloo" panose="03080902040302020200" pitchFamily="66" charset="77"/>
              </a:rPr>
              <a:t>Middle Ages style</a:t>
            </a:r>
            <a:br>
              <a:rPr lang="en-US" dirty="0">
                <a:solidFill>
                  <a:srgbClr val="FFFFFF"/>
                </a:solidFill>
              </a:rPr>
            </a:br>
            <a:br>
              <a:rPr lang="en-US" dirty="0">
                <a:solidFill>
                  <a:srgbClr val="FFFFFF"/>
                </a:solidFill>
              </a:rPr>
            </a:br>
            <a:r>
              <a:rPr lang="en-US" sz="3200" dirty="0">
                <a:solidFill>
                  <a:srgbClr val="FFFFFF"/>
                </a:solidFill>
              </a:rPr>
              <a:t>(Lund Cathedral &amp;</a:t>
            </a:r>
            <a:br>
              <a:rPr lang="en-US" sz="3200" dirty="0">
                <a:solidFill>
                  <a:srgbClr val="FFFFFF"/>
                </a:solidFill>
              </a:rPr>
            </a:br>
            <a:r>
              <a:rPr lang="en-US" sz="3200" dirty="0">
                <a:solidFill>
                  <a:srgbClr val="FFFFFF"/>
                </a:solidFill>
              </a:rPr>
              <a:t> </a:t>
            </a:r>
            <a:br>
              <a:rPr lang="en-US" sz="3200" dirty="0">
                <a:solidFill>
                  <a:srgbClr val="FFFFFF"/>
                </a:solidFill>
              </a:rPr>
            </a:br>
            <a:r>
              <a:rPr lang="en-US" sz="3200" dirty="0">
                <a:solidFill>
                  <a:schemeClr val="bg1"/>
                </a:solidFill>
              </a:rPr>
              <a:t>Malmö </a:t>
            </a:r>
            <a:r>
              <a:rPr lang="en-US" sz="3200" dirty="0" err="1">
                <a:solidFill>
                  <a:schemeClr val="bg1"/>
                </a:solidFill>
              </a:rPr>
              <a:t>högskola</a:t>
            </a:r>
            <a:r>
              <a:rPr lang="en-US" sz="3200" dirty="0">
                <a:solidFill>
                  <a:schemeClr val="bg1"/>
                </a:solidFill>
              </a:rPr>
              <a:t> main building. Originally the </a:t>
            </a:r>
            <a:r>
              <a:rPr lang="en-US" sz="3200" dirty="0" err="1">
                <a:solidFill>
                  <a:schemeClr val="bg1"/>
                </a:solidFill>
              </a:rPr>
              <a:t>harbour</a:t>
            </a:r>
            <a:r>
              <a:rPr lang="en-US" sz="3200" dirty="0">
                <a:solidFill>
                  <a:schemeClr val="bg1"/>
                </a:solidFill>
              </a:rPr>
              <a:t> office)</a:t>
            </a:r>
            <a:endParaRPr lang="en-US" dirty="0">
              <a:solidFill>
                <a:schemeClr val="bg1"/>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B3E59BD1-444E-FFF2-C858-025618FBC4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35064" y="-5249"/>
            <a:ext cx="4956936" cy="3073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6AF525D-A00C-003B-CE98-FB795F528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572" y="3196871"/>
            <a:ext cx="4956935" cy="36825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21D2BF1-33CE-46DF-C341-3E5F5736169F}"/>
              </a:ext>
            </a:extLst>
          </p:cNvPr>
          <p:cNvSpPr>
            <a:spLocks noGrp="1"/>
          </p:cNvSpPr>
          <p:nvPr>
            <p:ph type="sldNum" sz="quarter" idx="12"/>
          </p:nvPr>
        </p:nvSpPr>
        <p:spPr/>
        <p:txBody>
          <a:bodyPr/>
          <a:lstStyle/>
          <a:p>
            <a:fld id="{EE1939C1-24D7-49E9-A58A-7960365209F5}" type="slidenum">
              <a:rPr lang="en-US" smtClean="0"/>
              <a:t>14</a:t>
            </a:fld>
            <a:endParaRPr lang="en-US"/>
          </a:p>
        </p:txBody>
      </p:sp>
      <p:sp>
        <p:nvSpPr>
          <p:cNvPr id="10" name="TextBox 9">
            <a:extLst>
              <a:ext uri="{FF2B5EF4-FFF2-40B4-BE49-F238E27FC236}">
                <a16:creationId xmlns:a16="http://schemas.microsoft.com/office/drawing/2014/main" id="{9186F653-B5CA-19B9-D310-14F5EA94FB45}"/>
              </a:ext>
            </a:extLst>
          </p:cNvPr>
          <p:cNvSpPr txBox="1"/>
          <p:nvPr/>
        </p:nvSpPr>
        <p:spPr>
          <a:xfrm>
            <a:off x="436736" y="338790"/>
            <a:ext cx="373053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What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you see? </a:t>
            </a:r>
            <a:endParaRPr lang="en-US" sz="4000" b="1" dirty="0">
              <a:solidFill>
                <a:schemeClr val="bg1"/>
              </a:solidFill>
            </a:endParaRPr>
          </a:p>
        </p:txBody>
      </p:sp>
    </p:spTree>
    <p:extLst>
      <p:ext uri="{BB962C8B-B14F-4D97-AF65-F5344CB8AC3E}">
        <p14:creationId xmlns:p14="http://schemas.microsoft.com/office/powerpoint/2010/main" val="129445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0051" y="2455479"/>
            <a:ext cx="3200400" cy="3204102"/>
          </a:xfrm>
        </p:spPr>
        <p:txBody>
          <a:bodyPr>
            <a:normAutofit/>
          </a:bodyPr>
          <a:lstStyle/>
          <a:p>
            <a:r>
              <a:rPr lang="en-US" b="1" dirty="0">
                <a:solidFill>
                  <a:srgbClr val="FFFFFF"/>
                </a:solidFill>
                <a:latin typeface="Baloo" panose="03080902040302020200" pitchFamily="66" charset="77"/>
                <a:cs typeface="Baloo" panose="03080902040302020200" pitchFamily="66" charset="77"/>
              </a:rPr>
              <a:t>Baroque</a:t>
            </a:r>
            <a:br>
              <a:rPr lang="en-US" b="1" dirty="0">
                <a:solidFill>
                  <a:srgbClr val="FFFFFF"/>
                </a:solidFill>
                <a:latin typeface="Baloo" panose="03080902040302020200" pitchFamily="66" charset="77"/>
                <a:cs typeface="Baloo" panose="03080902040302020200" pitchFamily="66" charset="77"/>
              </a:rPr>
            </a:br>
            <a:r>
              <a:rPr lang="en-US" b="1" dirty="0">
                <a:solidFill>
                  <a:srgbClr val="FFFFFF"/>
                </a:solidFill>
                <a:latin typeface="Baloo" panose="03080902040302020200" pitchFamily="66" charset="77"/>
                <a:cs typeface="Baloo" panose="03080902040302020200" pitchFamily="66" charset="77"/>
              </a:rPr>
              <a:t> Style </a:t>
            </a:r>
            <a:r>
              <a:rPr lang="en-US" sz="3200" dirty="0">
                <a:solidFill>
                  <a:srgbClr val="FFFFFF"/>
                </a:solidFill>
              </a:rPr>
              <a:t>(</a:t>
            </a:r>
            <a:r>
              <a:rPr lang="en-US" sz="3200" dirty="0" err="1">
                <a:solidFill>
                  <a:schemeClr val="bg1"/>
                </a:solidFill>
              </a:rPr>
              <a:t>Gripsholms</a:t>
            </a:r>
            <a:r>
              <a:rPr lang="en-US" sz="3200" dirty="0">
                <a:solidFill>
                  <a:schemeClr val="bg1"/>
                </a:solidFill>
              </a:rPr>
              <a:t> </a:t>
            </a:r>
            <a:r>
              <a:rPr lang="en-US" sz="3200" dirty="0" err="1">
                <a:solidFill>
                  <a:schemeClr val="bg1"/>
                </a:solidFill>
              </a:rPr>
              <a:t>slott</a:t>
            </a:r>
            <a:r>
              <a:rPr lang="en-US" sz="3200" dirty="0">
                <a:solidFill>
                  <a:schemeClr val="bg1"/>
                </a:solidFill>
              </a:rPr>
              <a:t>, </a:t>
            </a:r>
            <a:r>
              <a:rPr lang="en-US" sz="3200" dirty="0" err="1">
                <a:solidFill>
                  <a:schemeClr val="bg1"/>
                </a:solidFill>
              </a:rPr>
              <a:t>Mariefred</a:t>
            </a:r>
            <a:r>
              <a:rPr lang="en-US" sz="3200" dirty="0">
                <a:solidFill>
                  <a:schemeClr val="bg1"/>
                </a:solidFill>
              </a:rPr>
              <a:t>)</a:t>
            </a:r>
            <a:endParaRPr lang="en-US" dirty="0">
              <a:solidFill>
                <a:schemeClr val="bg1"/>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20D139A3-9887-B9C0-D995-3F19553B96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8616" y="873070"/>
            <a:ext cx="6683572" cy="446116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677A32B-D6D6-D3EA-D233-D545D39A48CE}"/>
              </a:ext>
            </a:extLst>
          </p:cNvPr>
          <p:cNvSpPr>
            <a:spLocks noGrp="1"/>
          </p:cNvSpPr>
          <p:nvPr>
            <p:ph type="sldNum" sz="quarter" idx="12"/>
          </p:nvPr>
        </p:nvSpPr>
        <p:spPr/>
        <p:txBody>
          <a:bodyPr/>
          <a:lstStyle/>
          <a:p>
            <a:fld id="{EE1939C1-24D7-49E9-A58A-7960365209F5}" type="slidenum">
              <a:rPr lang="en-US" smtClean="0"/>
              <a:t>15</a:t>
            </a:fld>
            <a:endParaRPr lang="en-US"/>
          </a:p>
        </p:txBody>
      </p:sp>
      <p:sp>
        <p:nvSpPr>
          <p:cNvPr id="8" name="TextBox 7">
            <a:extLst>
              <a:ext uri="{FF2B5EF4-FFF2-40B4-BE49-F238E27FC236}">
                <a16:creationId xmlns:a16="http://schemas.microsoft.com/office/drawing/2014/main" id="{2828FB13-2C0F-A82D-10E8-BCF070F6929C}"/>
              </a:ext>
            </a:extLst>
          </p:cNvPr>
          <p:cNvSpPr txBox="1"/>
          <p:nvPr/>
        </p:nvSpPr>
        <p:spPr>
          <a:xfrm>
            <a:off x="436736" y="873070"/>
            <a:ext cx="247206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What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you see? </a:t>
            </a:r>
            <a:endParaRPr lang="en-US" sz="4000" b="1" dirty="0">
              <a:solidFill>
                <a:schemeClr val="bg1"/>
              </a:solidFill>
            </a:endParaRPr>
          </a:p>
        </p:txBody>
      </p:sp>
    </p:spTree>
    <p:extLst>
      <p:ext uri="{BB962C8B-B14F-4D97-AF65-F5344CB8AC3E}">
        <p14:creationId xmlns:p14="http://schemas.microsoft.com/office/powerpoint/2010/main" val="365321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0933" y="2516590"/>
            <a:ext cx="3497490" cy="3171488"/>
          </a:xfrm>
        </p:spPr>
        <p:txBody>
          <a:bodyPr>
            <a:normAutofit/>
          </a:bodyPr>
          <a:lstStyle/>
          <a:p>
            <a:r>
              <a:rPr lang="en-US" b="1" dirty="0">
                <a:solidFill>
                  <a:srgbClr val="FFFFFF"/>
                </a:solidFill>
                <a:latin typeface="Baloo" panose="03080902040302020200" pitchFamily="66" charset="77"/>
                <a:cs typeface="Baloo" panose="03080902040302020200" pitchFamily="66" charset="77"/>
              </a:rPr>
              <a:t>Classicism &amp; Empire style </a:t>
            </a:r>
            <a:br>
              <a:rPr lang="en-US" dirty="0">
                <a:solidFill>
                  <a:srgbClr val="FFFFFF"/>
                </a:solidFill>
              </a:rPr>
            </a:br>
            <a:br>
              <a:rPr lang="en-US" sz="3200" dirty="0">
                <a:solidFill>
                  <a:srgbClr val="FFFFFF"/>
                </a:solidFill>
              </a:rPr>
            </a:br>
            <a:r>
              <a:rPr lang="en-US" sz="3200" dirty="0" err="1">
                <a:solidFill>
                  <a:srgbClr val="FFFFFF"/>
                </a:solidFill>
              </a:rPr>
              <a:t>Resendale</a:t>
            </a:r>
            <a:r>
              <a:rPr lang="en-US" sz="3200" dirty="0">
                <a:solidFill>
                  <a:srgbClr val="FFFFFF"/>
                </a:solidFill>
              </a:rPr>
              <a:t> Palace</a:t>
            </a:r>
            <a:endParaRPr lang="en-US" dirty="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074" name="Picture 2">
            <a:extLst>
              <a:ext uri="{FF2B5EF4-FFF2-40B4-BE49-F238E27FC236}">
                <a16:creationId xmlns:a16="http://schemas.microsoft.com/office/drawing/2014/main" id="{1CC6CF96-A4F7-5FE4-72A6-9CF0699EC2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46588" y="1081022"/>
            <a:ext cx="6907212" cy="46070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F239675-623C-2273-B0BC-5FE2635F0772}"/>
              </a:ext>
            </a:extLst>
          </p:cNvPr>
          <p:cNvSpPr>
            <a:spLocks noGrp="1"/>
          </p:cNvSpPr>
          <p:nvPr>
            <p:ph type="sldNum" sz="quarter" idx="12"/>
          </p:nvPr>
        </p:nvSpPr>
        <p:spPr/>
        <p:txBody>
          <a:bodyPr/>
          <a:lstStyle/>
          <a:p>
            <a:fld id="{EE1939C1-24D7-49E9-A58A-7960365209F5}" type="slidenum">
              <a:rPr lang="en-US" smtClean="0"/>
              <a:t>16</a:t>
            </a:fld>
            <a:endParaRPr lang="en-US"/>
          </a:p>
        </p:txBody>
      </p:sp>
      <p:sp>
        <p:nvSpPr>
          <p:cNvPr id="8" name="TextBox 7">
            <a:extLst>
              <a:ext uri="{FF2B5EF4-FFF2-40B4-BE49-F238E27FC236}">
                <a16:creationId xmlns:a16="http://schemas.microsoft.com/office/drawing/2014/main" id="{C13396E2-64DE-60FB-0EEC-2EBBB70F2BE4}"/>
              </a:ext>
            </a:extLst>
          </p:cNvPr>
          <p:cNvSpPr txBox="1"/>
          <p:nvPr/>
        </p:nvSpPr>
        <p:spPr>
          <a:xfrm>
            <a:off x="436736" y="338790"/>
            <a:ext cx="22465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What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you see? </a:t>
            </a:r>
            <a:endParaRPr lang="en-US" sz="4000" b="1" dirty="0">
              <a:solidFill>
                <a:schemeClr val="bg1"/>
              </a:solidFill>
            </a:endParaRPr>
          </a:p>
        </p:txBody>
      </p:sp>
    </p:spTree>
    <p:extLst>
      <p:ext uri="{BB962C8B-B14F-4D97-AF65-F5344CB8AC3E}">
        <p14:creationId xmlns:p14="http://schemas.microsoft.com/office/powerpoint/2010/main" val="42725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7455" y="2833140"/>
            <a:ext cx="3692362" cy="2608289"/>
          </a:xfrm>
        </p:spPr>
        <p:txBody>
          <a:bodyPr>
            <a:normAutofit/>
          </a:bodyPr>
          <a:lstStyle/>
          <a:p>
            <a:r>
              <a:rPr lang="en-US" b="1" dirty="0">
                <a:solidFill>
                  <a:srgbClr val="FFFFFF"/>
                </a:solidFill>
                <a:latin typeface="Baloo" panose="03080902040302020200" pitchFamily="66" charset="77"/>
                <a:cs typeface="Baloo" panose="03080902040302020200" pitchFamily="66" charset="77"/>
              </a:rPr>
              <a:t>Revivalism</a:t>
            </a:r>
            <a:br>
              <a:rPr lang="en-US" dirty="0">
                <a:solidFill>
                  <a:srgbClr val="FFFFFF"/>
                </a:solidFill>
              </a:rPr>
            </a:br>
            <a:br>
              <a:rPr lang="en-US" dirty="0">
                <a:solidFill>
                  <a:srgbClr val="FFFFFF"/>
                </a:solidFill>
              </a:rPr>
            </a:br>
            <a:r>
              <a:rPr lang="en-US" sz="3200" dirty="0">
                <a:solidFill>
                  <a:srgbClr val="FFFFFF"/>
                </a:solidFill>
              </a:rPr>
              <a:t>National Museum of Fine Arts</a:t>
            </a:r>
            <a:endParaRPr lang="en-US" dirty="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098" name="Picture 2">
            <a:extLst>
              <a:ext uri="{FF2B5EF4-FFF2-40B4-BE49-F238E27FC236}">
                <a16:creationId xmlns:a16="http://schemas.microsoft.com/office/drawing/2014/main" id="{99290CD4-B302-9996-EEF0-1312A9C5C6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46588" y="794346"/>
            <a:ext cx="6907212" cy="518040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237F516-B0E9-352C-EAE8-D23D6864F783}"/>
              </a:ext>
            </a:extLst>
          </p:cNvPr>
          <p:cNvSpPr>
            <a:spLocks noGrp="1"/>
          </p:cNvSpPr>
          <p:nvPr>
            <p:ph type="sldNum" sz="quarter" idx="12"/>
          </p:nvPr>
        </p:nvSpPr>
        <p:spPr/>
        <p:txBody>
          <a:bodyPr/>
          <a:lstStyle/>
          <a:p>
            <a:fld id="{EE1939C1-24D7-49E9-A58A-7960365209F5}" type="slidenum">
              <a:rPr lang="en-US" smtClean="0"/>
              <a:t>17</a:t>
            </a:fld>
            <a:endParaRPr lang="en-US"/>
          </a:p>
        </p:txBody>
      </p:sp>
      <p:sp>
        <p:nvSpPr>
          <p:cNvPr id="8" name="TextBox 7">
            <a:extLst>
              <a:ext uri="{FF2B5EF4-FFF2-40B4-BE49-F238E27FC236}">
                <a16:creationId xmlns:a16="http://schemas.microsoft.com/office/drawing/2014/main" id="{96371749-99A8-2AAA-2593-F293AA3C0CC6}"/>
              </a:ext>
            </a:extLst>
          </p:cNvPr>
          <p:cNvSpPr txBox="1"/>
          <p:nvPr/>
        </p:nvSpPr>
        <p:spPr>
          <a:xfrm>
            <a:off x="436736" y="338790"/>
            <a:ext cx="223151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What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you see? </a:t>
            </a:r>
            <a:endParaRPr lang="en-US" sz="4000" b="1" dirty="0">
              <a:solidFill>
                <a:schemeClr val="bg1"/>
              </a:solidFill>
            </a:endParaRPr>
          </a:p>
        </p:txBody>
      </p:sp>
    </p:spTree>
    <p:extLst>
      <p:ext uri="{BB962C8B-B14F-4D97-AF65-F5344CB8AC3E}">
        <p14:creationId xmlns:p14="http://schemas.microsoft.com/office/powerpoint/2010/main" val="149888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9901" y="2278504"/>
            <a:ext cx="3527470" cy="3785935"/>
          </a:xfrm>
        </p:spPr>
        <p:txBody>
          <a:bodyPr>
            <a:normAutofit/>
          </a:bodyPr>
          <a:lstStyle/>
          <a:p>
            <a:r>
              <a:rPr lang="en-US" b="1" dirty="0">
                <a:solidFill>
                  <a:srgbClr val="FFFFFF"/>
                </a:solidFill>
                <a:latin typeface="Baloo" panose="03080902040302020200" pitchFamily="66" charset="77"/>
                <a:cs typeface="Baloo" panose="03080902040302020200" pitchFamily="66" charset="77"/>
              </a:rPr>
              <a:t>National Romantic style </a:t>
            </a:r>
            <a:br>
              <a:rPr lang="en-US" sz="3600" dirty="0">
                <a:solidFill>
                  <a:srgbClr val="FFFFFF"/>
                </a:solidFill>
              </a:rPr>
            </a:br>
            <a:br>
              <a:rPr lang="en-US" sz="3600" dirty="0">
                <a:solidFill>
                  <a:srgbClr val="FFFFFF"/>
                </a:solidFill>
              </a:rPr>
            </a:br>
            <a:r>
              <a:rPr lang="en-US" sz="3600" dirty="0">
                <a:solidFill>
                  <a:srgbClr val="FFFFFF"/>
                </a:solidFill>
              </a:rPr>
              <a:t>Stockholm City Hall</a:t>
            </a:r>
            <a:endParaRPr lang="en-US" dirty="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122" name="Picture 2">
            <a:extLst>
              <a:ext uri="{FF2B5EF4-FFF2-40B4-BE49-F238E27FC236}">
                <a16:creationId xmlns:a16="http://schemas.microsoft.com/office/drawing/2014/main" id="{621E165D-5B3A-D726-EEBB-2554BAD0D9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46588" y="1074277"/>
            <a:ext cx="6907212" cy="462054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FFDFDB7-0252-2D39-6329-EE017C1CD5A3}"/>
              </a:ext>
            </a:extLst>
          </p:cNvPr>
          <p:cNvSpPr>
            <a:spLocks noGrp="1"/>
          </p:cNvSpPr>
          <p:nvPr>
            <p:ph type="sldNum" sz="quarter" idx="12"/>
          </p:nvPr>
        </p:nvSpPr>
        <p:spPr/>
        <p:txBody>
          <a:bodyPr/>
          <a:lstStyle/>
          <a:p>
            <a:fld id="{EE1939C1-24D7-49E9-A58A-7960365209F5}" type="slidenum">
              <a:rPr lang="en-US" smtClean="0"/>
              <a:t>18</a:t>
            </a:fld>
            <a:endParaRPr lang="en-US"/>
          </a:p>
        </p:txBody>
      </p:sp>
      <p:sp>
        <p:nvSpPr>
          <p:cNvPr id="8" name="TextBox 7">
            <a:extLst>
              <a:ext uri="{FF2B5EF4-FFF2-40B4-BE49-F238E27FC236}">
                <a16:creationId xmlns:a16="http://schemas.microsoft.com/office/drawing/2014/main" id="{9AAFB205-00A5-E253-E824-5C2B53A26BEA}"/>
              </a:ext>
            </a:extLst>
          </p:cNvPr>
          <p:cNvSpPr txBox="1"/>
          <p:nvPr/>
        </p:nvSpPr>
        <p:spPr>
          <a:xfrm>
            <a:off x="436736" y="338790"/>
            <a:ext cx="208161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What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you see? </a:t>
            </a:r>
            <a:endParaRPr lang="en-US" sz="4000" b="1" dirty="0">
              <a:solidFill>
                <a:schemeClr val="bg1"/>
              </a:solidFill>
            </a:endParaRPr>
          </a:p>
        </p:txBody>
      </p:sp>
    </p:spTree>
    <p:extLst>
      <p:ext uri="{BB962C8B-B14F-4D97-AF65-F5344CB8AC3E}">
        <p14:creationId xmlns:p14="http://schemas.microsoft.com/office/powerpoint/2010/main" val="90842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158584"/>
            <a:ext cx="3692362" cy="3980807"/>
          </a:xfrm>
        </p:spPr>
        <p:txBody>
          <a:bodyPr>
            <a:normAutofit fontScale="90000"/>
          </a:bodyPr>
          <a:lstStyle/>
          <a:p>
            <a:r>
              <a:rPr lang="en-US" b="1" dirty="0">
                <a:solidFill>
                  <a:srgbClr val="FFFFFF"/>
                </a:solidFill>
                <a:latin typeface="Baloo" panose="03080902040302020200" pitchFamily="66" charset="77"/>
                <a:cs typeface="Baloo" panose="03080902040302020200" pitchFamily="66" charset="77"/>
              </a:rPr>
              <a:t>Modern Style</a:t>
            </a:r>
            <a:br>
              <a:rPr lang="en-US" dirty="0">
                <a:solidFill>
                  <a:srgbClr val="FFFFFF"/>
                </a:solidFill>
              </a:rPr>
            </a:br>
            <a:r>
              <a:rPr lang="en-US" dirty="0">
                <a:solidFill>
                  <a:srgbClr val="FFFFFF"/>
                </a:solidFill>
              </a:rPr>
              <a:t> </a:t>
            </a:r>
            <a:br>
              <a:rPr lang="en-US" sz="3600" dirty="0">
                <a:solidFill>
                  <a:srgbClr val="FFFFFF"/>
                </a:solidFill>
              </a:rPr>
            </a:br>
            <a:r>
              <a:rPr lang="en-US" sz="3600" dirty="0">
                <a:solidFill>
                  <a:srgbClr val="FFFFFF"/>
                </a:solidFill>
              </a:rPr>
              <a:t>Stockholm Public Library </a:t>
            </a:r>
            <a:br>
              <a:rPr lang="en-US" sz="3600" dirty="0">
                <a:solidFill>
                  <a:srgbClr val="FFFFFF"/>
                </a:solidFill>
              </a:rPr>
            </a:br>
            <a:br>
              <a:rPr lang="en-US" sz="3600" dirty="0">
                <a:solidFill>
                  <a:srgbClr val="FFFFFF"/>
                </a:solidFill>
              </a:rPr>
            </a:br>
            <a:r>
              <a:rPr lang="en-US" sz="3600" dirty="0">
                <a:solidFill>
                  <a:srgbClr val="FFFFFF"/>
                </a:solidFill>
              </a:rPr>
              <a:t>Million </a:t>
            </a:r>
            <a:r>
              <a:rPr lang="en-US" sz="3600" dirty="0" err="1">
                <a:solidFill>
                  <a:srgbClr val="FFFFFF"/>
                </a:solidFill>
              </a:rPr>
              <a:t>apartsments</a:t>
            </a:r>
            <a:r>
              <a:rPr lang="en-US" sz="3600" dirty="0">
                <a:solidFill>
                  <a:srgbClr val="FFFFFF"/>
                </a:solidFill>
              </a:rPr>
              <a:t> project</a:t>
            </a:r>
            <a:r>
              <a:rPr lang="en-US" sz="3600" dirty="0">
                <a:solidFill>
                  <a:schemeClr val="bg1"/>
                </a:solidFill>
              </a:rPr>
              <a:t> </a:t>
            </a:r>
            <a:r>
              <a:rPr lang="en-US" sz="3600" dirty="0" err="1">
                <a:solidFill>
                  <a:schemeClr val="bg1"/>
                </a:solidFill>
              </a:rPr>
              <a:t>inTensta</a:t>
            </a:r>
            <a:r>
              <a:rPr lang="en-US" sz="3600" dirty="0">
                <a:solidFill>
                  <a:schemeClr val="bg1"/>
                </a:solidFill>
              </a:rPr>
              <a:t> district, Stockholm</a:t>
            </a:r>
            <a:endParaRPr lang="en-US" dirty="0">
              <a:solidFill>
                <a:schemeClr val="bg1"/>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146" name="Picture 2">
            <a:extLst>
              <a:ext uri="{FF2B5EF4-FFF2-40B4-BE49-F238E27FC236}">
                <a16:creationId xmlns:a16="http://schemas.microsoft.com/office/drawing/2014/main" id="{DB1E8393-29BB-EF5F-FBB2-064E7AF4A77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08023" y="0"/>
            <a:ext cx="5425440" cy="360283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D34D6E84-F613-C487-B4F7-D0EB264E2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062" y="3906658"/>
            <a:ext cx="7550401" cy="295134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274829-A42E-BD39-518C-BA2D11DBAAEA}"/>
              </a:ext>
            </a:extLst>
          </p:cNvPr>
          <p:cNvSpPr>
            <a:spLocks noGrp="1"/>
          </p:cNvSpPr>
          <p:nvPr>
            <p:ph type="sldNum" sz="quarter" idx="12"/>
          </p:nvPr>
        </p:nvSpPr>
        <p:spPr/>
        <p:txBody>
          <a:bodyPr/>
          <a:lstStyle/>
          <a:p>
            <a:fld id="{EE1939C1-24D7-49E9-A58A-7960365209F5}" type="slidenum">
              <a:rPr lang="en-US" smtClean="0"/>
              <a:t>19</a:t>
            </a:fld>
            <a:endParaRPr lang="en-US"/>
          </a:p>
        </p:txBody>
      </p:sp>
      <p:sp>
        <p:nvSpPr>
          <p:cNvPr id="10" name="TextBox 9">
            <a:extLst>
              <a:ext uri="{FF2B5EF4-FFF2-40B4-BE49-F238E27FC236}">
                <a16:creationId xmlns:a16="http://schemas.microsoft.com/office/drawing/2014/main" id="{43007F91-5DD8-779B-261C-8FEE4A79FCB4}"/>
              </a:ext>
            </a:extLst>
          </p:cNvPr>
          <p:cNvSpPr txBox="1"/>
          <p:nvPr/>
        </p:nvSpPr>
        <p:spPr>
          <a:xfrm>
            <a:off x="436736" y="338790"/>
            <a:ext cx="217155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What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you see? </a:t>
            </a:r>
            <a:endParaRPr lang="en-US" sz="4000" b="1" dirty="0">
              <a:solidFill>
                <a:schemeClr val="bg1"/>
              </a:solidFill>
            </a:endParaRPr>
          </a:p>
        </p:txBody>
      </p:sp>
    </p:spTree>
    <p:extLst>
      <p:ext uri="{BB962C8B-B14F-4D97-AF65-F5344CB8AC3E}">
        <p14:creationId xmlns:p14="http://schemas.microsoft.com/office/powerpoint/2010/main" val="73161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0" name="Rectangle 7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Malmö University - Study in Sweden">
            <a:extLst>
              <a:ext uri="{FF2B5EF4-FFF2-40B4-BE49-F238E27FC236}">
                <a16:creationId xmlns:a16="http://schemas.microsoft.com/office/drawing/2014/main" id="{7D393C13-3508-128A-F21F-DCF51F794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3049"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331A90D-4704-3EED-FFC7-600C34461316}"/>
              </a:ext>
            </a:extLst>
          </p:cNvPr>
          <p:cNvSpPr>
            <a:spLocks noGrp="1"/>
          </p:cNvSpPr>
          <p:nvPr>
            <p:ph type="title"/>
          </p:nvPr>
        </p:nvSpPr>
        <p:spPr>
          <a:xfrm>
            <a:off x="341109" y="149244"/>
            <a:ext cx="3247367" cy="2194945"/>
          </a:xfrm>
        </p:spPr>
        <p:txBody>
          <a:bodyPr vert="horz" lIns="91440" tIns="45720" rIns="91440" bIns="45720" rtlCol="0" anchor="t">
            <a:normAutofit fontScale="90000"/>
          </a:bodyPr>
          <a:lstStyle/>
          <a:p>
            <a:r>
              <a:rPr lang="en-US" sz="2400" b="1" dirty="0">
                <a:solidFill>
                  <a:srgbClr val="FFFFFF"/>
                </a:solidFill>
                <a:latin typeface="Baloo" panose="03080902040302020200" pitchFamily="66" charset="77"/>
                <a:cs typeface="Baloo" panose="03080902040302020200" pitchFamily="66" charset="77"/>
              </a:rPr>
              <a:t>EXAMPLE</a:t>
            </a:r>
            <a:r>
              <a:rPr lang="en-US" sz="2400" b="1" dirty="0">
                <a:solidFill>
                  <a:srgbClr val="FFFFFF"/>
                </a:solidFill>
              </a:rPr>
              <a:t>: Regeneration of an industrial dock to create a building that houses the School of Teacher Education and the main library for Malmö University</a:t>
            </a:r>
            <a:br>
              <a:rPr lang="en-US" sz="2400" b="1" dirty="0">
                <a:solidFill>
                  <a:srgbClr val="FFFFFF"/>
                </a:solidFill>
              </a:rPr>
            </a:br>
            <a:br>
              <a:rPr lang="en-US" sz="2400" dirty="0">
                <a:solidFill>
                  <a:srgbClr val="FFFFFF"/>
                </a:solidFill>
              </a:rPr>
            </a:br>
            <a:endParaRPr lang="en-US" sz="2400" dirty="0">
              <a:solidFill>
                <a:srgbClr val="FFFFFF"/>
              </a:solidFill>
            </a:endParaRPr>
          </a:p>
        </p:txBody>
      </p:sp>
      <p:sp>
        <p:nvSpPr>
          <p:cNvPr id="75" name="Rectangle 7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B5C98B3A-80B7-8B46-2101-2EA45FFC49F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EE1939C1-24D7-49E9-A58A-7960365209F5}" type="slidenum">
              <a:rPr lang="en-US">
                <a:solidFill>
                  <a:srgbClr val="FFFFFF"/>
                </a:solidFill>
                <a:latin typeface="Calibri" panose="020F0502020204030204"/>
              </a:rPr>
              <a:pPr>
                <a:spcAft>
                  <a:spcPts val="600"/>
                </a:spcAft>
                <a:defRPr/>
              </a:pPr>
              <a:t>2</a:t>
            </a:fld>
            <a:endParaRPr lang="en-US">
              <a:solidFill>
                <a:srgbClr val="FFFFFF"/>
              </a:solidFill>
              <a:latin typeface="Calibri" panose="020F0502020204030204"/>
            </a:endParaRPr>
          </a:p>
        </p:txBody>
      </p:sp>
      <p:sp>
        <p:nvSpPr>
          <p:cNvPr id="9" name="TextBox 8">
            <a:extLst>
              <a:ext uri="{FF2B5EF4-FFF2-40B4-BE49-F238E27FC236}">
                <a16:creationId xmlns:a16="http://schemas.microsoft.com/office/drawing/2014/main" id="{97E7FFF3-43BB-CF48-1F06-54679B8A4BD5}"/>
              </a:ext>
            </a:extLst>
          </p:cNvPr>
          <p:cNvSpPr txBox="1"/>
          <p:nvPr/>
        </p:nvSpPr>
        <p:spPr>
          <a:xfrm>
            <a:off x="3588476" y="117314"/>
            <a:ext cx="8481604" cy="461665"/>
          </a:xfrm>
          <a:prstGeom prst="rect">
            <a:avLst/>
          </a:prstGeom>
          <a:noFill/>
        </p:spPr>
        <p:txBody>
          <a:bodyPr wrap="square">
            <a:spAutoFit/>
          </a:bodyPr>
          <a:lstStyle/>
          <a:p>
            <a:r>
              <a:rPr lang="en-US" sz="2400" b="1" dirty="0">
                <a:solidFill>
                  <a:srgbClr val="FFFFFF"/>
                </a:solidFill>
                <a:latin typeface="Baloo" panose="03080902040302020200" pitchFamily="66" charset="77"/>
                <a:cs typeface="Baloo" panose="03080902040302020200" pitchFamily="66" charset="77"/>
              </a:rPr>
              <a:t>What visitors see of contemporary Swedish architecture</a:t>
            </a:r>
            <a:endParaRPr lang="en-US" sz="2400" b="1" dirty="0">
              <a:latin typeface="Baloo" panose="03080902040302020200" pitchFamily="66" charset="77"/>
              <a:cs typeface="Baloo" panose="03080902040302020200" pitchFamily="66" charset="77"/>
            </a:endParaRPr>
          </a:p>
        </p:txBody>
      </p:sp>
      <p:sp>
        <p:nvSpPr>
          <p:cNvPr id="11" name="TextBox 10">
            <a:extLst>
              <a:ext uri="{FF2B5EF4-FFF2-40B4-BE49-F238E27FC236}">
                <a16:creationId xmlns:a16="http://schemas.microsoft.com/office/drawing/2014/main" id="{2340D051-43FC-1304-AEF1-19CE1A72C1D6}"/>
              </a:ext>
            </a:extLst>
          </p:cNvPr>
          <p:cNvSpPr txBox="1"/>
          <p:nvPr/>
        </p:nvSpPr>
        <p:spPr>
          <a:xfrm>
            <a:off x="259080" y="5000308"/>
            <a:ext cx="8160724" cy="1815882"/>
          </a:xfrm>
          <a:prstGeom prst="rect">
            <a:avLst/>
          </a:prstGeom>
          <a:noFill/>
        </p:spPr>
        <p:txBody>
          <a:bodyPr wrap="square">
            <a:spAutoFit/>
          </a:bodyPr>
          <a:lstStyle/>
          <a:p>
            <a:r>
              <a:rPr lang="en-US" sz="2800" dirty="0">
                <a:solidFill>
                  <a:srgbClr val="FFFFFF"/>
                </a:solidFill>
                <a:latin typeface="Baloo" panose="03080902040302020200" pitchFamily="66" charset="77"/>
                <a:cs typeface="Baloo" panose="03080902040302020200" pitchFamily="66" charset="77"/>
              </a:rPr>
              <a:t>COLLABORATION</a:t>
            </a:r>
            <a:r>
              <a:rPr lang="en-US" sz="2800" dirty="0">
                <a:solidFill>
                  <a:srgbClr val="FFFFFF"/>
                </a:solidFill>
              </a:rPr>
              <a:t>:  Swedish universities are not permitted to own their buildings, Malmö University 'rents' the facilities with a tenure subject to a 20-year lease, whilst the City of Malmö still owns the land</a:t>
            </a:r>
            <a:endParaRPr lang="en-US" sz="2800" dirty="0"/>
          </a:p>
        </p:txBody>
      </p:sp>
      <p:sp>
        <p:nvSpPr>
          <p:cNvPr id="13" name="TextBox 12">
            <a:extLst>
              <a:ext uri="{FF2B5EF4-FFF2-40B4-BE49-F238E27FC236}">
                <a16:creationId xmlns:a16="http://schemas.microsoft.com/office/drawing/2014/main" id="{4A9FB996-BC75-D8A0-4708-7F5B93520CF0}"/>
              </a:ext>
            </a:extLst>
          </p:cNvPr>
          <p:cNvSpPr txBox="1"/>
          <p:nvPr/>
        </p:nvSpPr>
        <p:spPr>
          <a:xfrm>
            <a:off x="8419804" y="838418"/>
            <a:ext cx="2647047" cy="3785652"/>
          </a:xfrm>
          <a:prstGeom prst="rect">
            <a:avLst/>
          </a:prstGeom>
          <a:noFill/>
        </p:spPr>
        <p:txBody>
          <a:bodyPr wrap="square">
            <a:spAutoFit/>
          </a:bodyPr>
          <a:lstStyle/>
          <a:p>
            <a:r>
              <a:rPr lang="en-US" sz="2400" b="1" dirty="0">
                <a:solidFill>
                  <a:srgbClr val="FFFFFF"/>
                </a:solidFill>
                <a:latin typeface="Baloo" panose="03080902040302020200" pitchFamily="66" charset="77"/>
                <a:cs typeface="Baloo" panose="03080902040302020200" pitchFamily="66" charset="77"/>
              </a:rPr>
              <a:t>SUSTAINABILITY</a:t>
            </a:r>
            <a:r>
              <a:rPr lang="en-US" sz="2400" dirty="0">
                <a:solidFill>
                  <a:srgbClr val="FFFFFF"/>
                </a:solidFill>
              </a:rPr>
              <a:t>: The facade was originally designed clad in green copper, but this was changed to green-tinted structural glass due to environmental issues</a:t>
            </a:r>
            <a:endParaRPr lang="en-US" sz="2400" dirty="0"/>
          </a:p>
        </p:txBody>
      </p:sp>
    </p:spTree>
    <p:extLst>
      <p:ext uri="{BB962C8B-B14F-4D97-AF65-F5344CB8AC3E}">
        <p14:creationId xmlns:p14="http://schemas.microsoft.com/office/powerpoint/2010/main" val="272204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1"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9" grpId="1"/>
      <p:bldP spid="11" grpId="0"/>
      <p:bldP spid="11" grpId="1"/>
      <p:bldP spid="13" grpId="0"/>
      <p:bldP spid="1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172" name="Picture 4" descr="a building with colorful cutouts">
            <a:extLst>
              <a:ext uri="{FF2B5EF4-FFF2-40B4-BE49-F238E27FC236}">
                <a16:creationId xmlns:a16="http://schemas.microsoft.com/office/drawing/2014/main" id="{E34E670B-51BE-D0A9-3D2A-E6C1CB48A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745" y="0"/>
            <a:ext cx="4848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3B66135-A88F-B459-D772-33BDFCD7FDC9}"/>
              </a:ext>
            </a:extLst>
          </p:cNvPr>
          <p:cNvSpPr txBox="1"/>
          <p:nvPr/>
        </p:nvSpPr>
        <p:spPr>
          <a:xfrm>
            <a:off x="211884" y="1889383"/>
            <a:ext cx="3658315" cy="4832092"/>
          </a:xfrm>
          <a:prstGeom prst="rect">
            <a:avLst/>
          </a:prstGeom>
          <a:noFill/>
        </p:spPr>
        <p:txBody>
          <a:bodyPr wrap="square">
            <a:spAutoFit/>
          </a:bodyPr>
          <a:lstStyle/>
          <a:p>
            <a:pPr algn="l"/>
            <a:r>
              <a:rPr lang="en-US" sz="4000" b="1" i="0" u="none" strike="noStrike" dirty="0">
                <a:solidFill>
                  <a:schemeClr val="bg1"/>
                </a:solidFill>
                <a:effectLst/>
                <a:latin typeface="Baloo" panose="03080902040302020200" pitchFamily="66" charset="77"/>
                <a:cs typeface="Baloo" panose="03080902040302020200" pitchFamily="66" charset="77"/>
              </a:rPr>
              <a:t>Postmodern </a:t>
            </a:r>
          </a:p>
          <a:p>
            <a:pPr algn="l"/>
            <a:r>
              <a:rPr lang="en-US" sz="4000" b="1" i="0" u="none" strike="noStrike" dirty="0">
                <a:solidFill>
                  <a:schemeClr val="bg1"/>
                </a:solidFill>
                <a:effectLst/>
                <a:latin typeface="Baloo" panose="03080902040302020200" pitchFamily="66" charset="77"/>
                <a:cs typeface="Baloo" panose="03080902040302020200" pitchFamily="66" charset="77"/>
              </a:rPr>
              <a:t>Style</a:t>
            </a:r>
          </a:p>
          <a:p>
            <a:pPr algn="l"/>
            <a:endParaRPr lang="en-US" sz="2400" b="1" dirty="0">
              <a:solidFill>
                <a:schemeClr val="bg1"/>
              </a:solidFill>
              <a:latin typeface="Lato" panose="020F0502020204030204" pitchFamily="34" charset="0"/>
            </a:endParaRPr>
          </a:p>
          <a:p>
            <a:pPr algn="l"/>
            <a:r>
              <a:rPr lang="en-US" sz="2400" b="1" i="0" u="none" strike="noStrike" dirty="0">
                <a:solidFill>
                  <a:schemeClr val="bg1"/>
                </a:solidFill>
                <a:effectLst/>
                <a:latin typeface="Lato" panose="020F0502020204030204" pitchFamily="34" charset="0"/>
              </a:rPr>
              <a:t>Ting 1 by </a:t>
            </a:r>
            <a:r>
              <a:rPr lang="en-US" sz="2400" b="1" i="0" u="none" strike="noStrike" dirty="0" err="1">
                <a:solidFill>
                  <a:schemeClr val="bg1"/>
                </a:solidFill>
                <a:effectLst/>
                <a:latin typeface="Lato" panose="020F0502020204030204" pitchFamily="34" charset="0"/>
              </a:rPr>
              <a:t>Wingårdh</a:t>
            </a:r>
            <a:r>
              <a:rPr lang="en-US" sz="2400" b="1" i="0" u="none" strike="noStrike" dirty="0">
                <a:solidFill>
                  <a:schemeClr val="bg1"/>
                </a:solidFill>
                <a:effectLst/>
                <a:latin typeface="Lato" panose="020F0502020204030204" pitchFamily="34" charset="0"/>
              </a:rPr>
              <a:t> </a:t>
            </a:r>
            <a:r>
              <a:rPr lang="en-US" sz="2400" b="1" i="0" u="none" strike="noStrike" dirty="0" err="1">
                <a:solidFill>
                  <a:schemeClr val="bg1"/>
                </a:solidFill>
                <a:effectLst/>
                <a:latin typeface="Lato" panose="020F0502020204030204" pitchFamily="34" charset="0"/>
              </a:rPr>
              <a:t>Arkitektkontor</a:t>
            </a:r>
            <a:r>
              <a:rPr lang="en-US" sz="2400" b="1" i="0" u="none" strike="noStrike" dirty="0">
                <a:solidFill>
                  <a:schemeClr val="bg1"/>
                </a:solidFill>
                <a:effectLst/>
                <a:latin typeface="Lato" panose="020F0502020204030204" pitchFamily="34" charset="0"/>
              </a:rPr>
              <a:t>, 2013</a:t>
            </a:r>
          </a:p>
          <a:p>
            <a:pPr algn="l"/>
            <a:r>
              <a:rPr lang="en-US" sz="2400" b="0" i="0" u="none" strike="noStrike" dirty="0" err="1">
                <a:solidFill>
                  <a:schemeClr val="bg1"/>
                </a:solidFill>
                <a:effectLst/>
                <a:latin typeface="CrimsonText"/>
              </a:rPr>
              <a:t>Örnsköldsvik</a:t>
            </a:r>
            <a:r>
              <a:rPr lang="en-US" sz="2400" b="0" i="0" u="none" strike="noStrike" dirty="0">
                <a:solidFill>
                  <a:schemeClr val="bg1"/>
                </a:solidFill>
                <a:effectLst/>
                <a:latin typeface="CrimsonText"/>
              </a:rPr>
              <a:t>, Sweden</a:t>
            </a:r>
          </a:p>
          <a:p>
            <a:pPr algn="l"/>
            <a:endParaRPr lang="en-US" sz="2400" dirty="0">
              <a:solidFill>
                <a:schemeClr val="bg1"/>
              </a:solidFill>
              <a:latin typeface="CrimsonText"/>
            </a:endParaRPr>
          </a:p>
          <a:p>
            <a:r>
              <a:rPr lang="en-US" dirty="0">
                <a:solidFill>
                  <a:schemeClr val="bg1"/>
                </a:solidFill>
              </a:rPr>
              <a:t>The architect </a:t>
            </a:r>
            <a:r>
              <a:rPr lang="en-US" b="1" dirty="0">
                <a:solidFill>
                  <a:schemeClr val="bg1"/>
                </a:solidFill>
              </a:rPr>
              <a:t>Gert </a:t>
            </a:r>
            <a:r>
              <a:rPr lang="en-US" b="1" dirty="0" err="1">
                <a:solidFill>
                  <a:schemeClr val="bg1"/>
                </a:solidFill>
              </a:rPr>
              <a:t>Wingårdh</a:t>
            </a:r>
            <a:r>
              <a:rPr lang="en-US" dirty="0">
                <a:solidFill>
                  <a:schemeClr val="bg1"/>
                </a:solidFill>
              </a:rPr>
              <a:t> </a:t>
            </a:r>
          </a:p>
          <a:p>
            <a:r>
              <a:rPr lang="en-US" dirty="0">
                <a:solidFill>
                  <a:schemeClr val="bg1"/>
                </a:solidFill>
              </a:rPr>
              <a:t>contrasted the rough concrete block of the old town hall with a playful apartment building with a </a:t>
            </a:r>
          </a:p>
          <a:p>
            <a:r>
              <a:rPr lang="en-US" dirty="0">
                <a:solidFill>
                  <a:schemeClr val="bg1"/>
                </a:solidFill>
              </a:rPr>
              <a:t>precisely defined </a:t>
            </a:r>
          </a:p>
          <a:p>
            <a:r>
              <a:rPr lang="en-US" dirty="0" err="1">
                <a:solidFill>
                  <a:schemeClr val="bg1"/>
                </a:solidFill>
              </a:rPr>
              <a:t>colour</a:t>
            </a:r>
            <a:r>
              <a:rPr lang="en-US" dirty="0">
                <a:solidFill>
                  <a:schemeClr val="bg1"/>
                </a:solidFill>
              </a:rPr>
              <a:t> range</a:t>
            </a:r>
            <a:endParaRPr lang="en-US" sz="2400" b="0" i="0" u="none" strike="noStrike" dirty="0">
              <a:solidFill>
                <a:schemeClr val="bg1"/>
              </a:solidFill>
              <a:effectLst/>
              <a:latin typeface="CrimsonText"/>
            </a:endParaRPr>
          </a:p>
        </p:txBody>
      </p:sp>
      <p:sp>
        <p:nvSpPr>
          <p:cNvPr id="5" name="Slide Number Placeholder 4">
            <a:extLst>
              <a:ext uri="{FF2B5EF4-FFF2-40B4-BE49-F238E27FC236}">
                <a16:creationId xmlns:a16="http://schemas.microsoft.com/office/drawing/2014/main" id="{508DAF25-8A47-38E1-D966-2D779C714F57}"/>
              </a:ext>
            </a:extLst>
          </p:cNvPr>
          <p:cNvSpPr>
            <a:spLocks noGrp="1"/>
          </p:cNvSpPr>
          <p:nvPr>
            <p:ph type="sldNum" sz="quarter" idx="12"/>
          </p:nvPr>
        </p:nvSpPr>
        <p:spPr/>
        <p:txBody>
          <a:bodyPr/>
          <a:lstStyle/>
          <a:p>
            <a:fld id="{EE1939C1-24D7-49E9-A58A-7960365209F5}" type="slidenum">
              <a:rPr lang="en-US" smtClean="0"/>
              <a:t>20</a:t>
            </a:fld>
            <a:endParaRPr lang="en-US"/>
          </a:p>
        </p:txBody>
      </p:sp>
      <p:sp>
        <p:nvSpPr>
          <p:cNvPr id="12" name="TextBox 11">
            <a:extLst>
              <a:ext uri="{FF2B5EF4-FFF2-40B4-BE49-F238E27FC236}">
                <a16:creationId xmlns:a16="http://schemas.microsoft.com/office/drawing/2014/main" id="{A5E4C001-C8ED-19E6-C5C2-AEC0A44A2224}"/>
              </a:ext>
            </a:extLst>
          </p:cNvPr>
          <p:cNvSpPr txBox="1"/>
          <p:nvPr/>
        </p:nvSpPr>
        <p:spPr>
          <a:xfrm>
            <a:off x="211884" y="406083"/>
            <a:ext cx="21115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What do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0" u="none" strike="noStrike" kern="1200" dirty="0">
                <a:solidFill>
                  <a:schemeClr val="bg1"/>
                </a:solidFill>
                <a:effectLst/>
                <a:latin typeface="+mn-lt"/>
                <a:ea typeface="+mn-ea"/>
                <a:cs typeface="+mn-cs"/>
              </a:rPr>
              <a:t>you see? </a:t>
            </a:r>
            <a:endParaRPr lang="en-US" sz="4000" b="1" dirty="0">
              <a:solidFill>
                <a:schemeClr val="bg1"/>
              </a:solidFill>
            </a:endParaRPr>
          </a:p>
        </p:txBody>
      </p:sp>
    </p:spTree>
    <p:extLst>
      <p:ext uri="{BB962C8B-B14F-4D97-AF65-F5344CB8AC3E}">
        <p14:creationId xmlns:p14="http://schemas.microsoft.com/office/powerpoint/2010/main" val="20852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C09B896-01C6-6B2F-CFCA-62CD77B663A0}"/>
              </a:ext>
            </a:extLst>
          </p:cNvPr>
          <p:cNvPicPr>
            <a:picLocks noChangeAspect="1"/>
          </p:cNvPicPr>
          <p:nvPr/>
        </p:nvPicPr>
        <p:blipFill rotWithShape="1">
          <a:blip r:embed="rId3"/>
          <a:srcRect t="1449" r="1" b="1"/>
          <a:stretch/>
        </p:blipFill>
        <p:spPr>
          <a:xfrm>
            <a:off x="20" y="-6"/>
            <a:ext cx="3931900" cy="4005072"/>
          </a:xfrm>
          <a:prstGeom prst="rect">
            <a:avLst/>
          </a:prstGeom>
        </p:spPr>
      </p:pic>
      <p:pic>
        <p:nvPicPr>
          <p:cNvPr id="25602" name="Picture 2" descr="Marwa Dabaieh">
            <a:extLst>
              <a:ext uri="{FF2B5EF4-FFF2-40B4-BE49-F238E27FC236}">
                <a16:creationId xmlns:a16="http://schemas.microsoft.com/office/drawing/2014/main" id="{954C0D24-FE78-F5AC-6E2C-3B6797B7E6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6" r="3" b="3"/>
          <a:stretch/>
        </p:blipFill>
        <p:spPr bwMode="auto">
          <a:xfrm>
            <a:off x="4130040" y="6"/>
            <a:ext cx="3931920" cy="40050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0E7555F-F950-68C7-47C1-EDE4E2812B7E}"/>
              </a:ext>
            </a:extLst>
          </p:cNvPr>
          <p:cNvPicPr>
            <a:picLocks noChangeAspect="1"/>
          </p:cNvPicPr>
          <p:nvPr/>
        </p:nvPicPr>
        <p:blipFill rotWithShape="1">
          <a:blip r:embed="rId5"/>
          <a:srcRect l="16504" r="26555" b="-1"/>
          <a:stretch/>
        </p:blipFill>
        <p:spPr>
          <a:xfrm>
            <a:off x="8260080" y="-1"/>
            <a:ext cx="3931920" cy="4005072"/>
          </a:xfrm>
          <a:prstGeom prst="rect">
            <a:avLst/>
          </a:prstGeom>
        </p:spPr>
      </p:pic>
      <p:sp>
        <p:nvSpPr>
          <p:cNvPr id="79" name="Rectangle 78">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E25517D-2622-57FC-E805-9FD8FEF0E649}"/>
              </a:ext>
            </a:extLst>
          </p:cNvPr>
          <p:cNvSpPr txBox="1"/>
          <p:nvPr/>
        </p:nvSpPr>
        <p:spPr>
          <a:xfrm>
            <a:off x="897775" y="4911518"/>
            <a:ext cx="10586679" cy="1169453"/>
          </a:xfrm>
          <a:prstGeom prst="rect">
            <a:avLst/>
          </a:prstGeom>
        </p:spPr>
        <p:txBody>
          <a:bodyPr vert="horz" lIns="91440" tIns="45720" rIns="91440" bIns="45720" rtlCol="0" anchor="ctr">
            <a:normAutofit/>
          </a:bodyPr>
          <a:lstStyle/>
          <a:p>
            <a:pPr>
              <a:lnSpc>
                <a:spcPct val="90000"/>
              </a:lnSpc>
              <a:spcAft>
                <a:spcPts val="600"/>
              </a:spcAft>
            </a:pPr>
            <a:r>
              <a:rPr lang="en-US" sz="2400" b="1" dirty="0"/>
              <a:t>Malmö University’s </a:t>
            </a:r>
            <a:r>
              <a:rPr lang="en-US" sz="2400" b="1" dirty="0" err="1"/>
              <a:t>Dabaieh</a:t>
            </a:r>
            <a:r>
              <a:rPr lang="en-US" sz="2400" b="0" i="0" u="none" strike="noStrike" dirty="0">
                <a:effectLst/>
              </a:rPr>
              <a:t>,</a:t>
            </a:r>
            <a:r>
              <a:rPr lang="en-US" sz="2400" b="1" dirty="0"/>
              <a:t> Marwa </a:t>
            </a:r>
            <a:r>
              <a:rPr lang="en-US" sz="2400" dirty="0"/>
              <a:t>[with </a:t>
            </a:r>
            <a:r>
              <a:rPr lang="en-US" sz="2400" b="0" i="0" u="none" strike="noStrike" dirty="0" err="1">
                <a:effectLst/>
              </a:rPr>
              <a:t>Maguid</a:t>
            </a:r>
            <a:r>
              <a:rPr lang="en-US" sz="2400" b="0" i="0" u="none" strike="noStrike" dirty="0">
                <a:effectLst/>
              </a:rPr>
              <a:t>, D., &amp; El-</a:t>
            </a:r>
            <a:r>
              <a:rPr lang="en-US" sz="2400" b="0" i="0" u="none" strike="noStrike" dirty="0" err="1">
                <a:effectLst/>
              </a:rPr>
              <a:t>Mahdy</a:t>
            </a:r>
            <a:r>
              <a:rPr lang="en-US" sz="2400" b="0" i="0" u="none" strike="noStrike" dirty="0">
                <a:effectLst/>
              </a:rPr>
              <a:t>, D.] (2021). </a:t>
            </a:r>
            <a:r>
              <a:rPr lang="en-US" sz="2400" b="0" i="1" u="none" strike="noStrike" dirty="0">
                <a:effectLst/>
              </a:rPr>
              <a:t>Circularity in the New Gravity—Re-Thinking Vernacular Architecture and Circularit</a:t>
            </a:r>
            <a:r>
              <a:rPr lang="en-US" sz="2400" b="0" i="0" u="none" strike="noStrike" dirty="0">
                <a:effectLst/>
              </a:rPr>
              <a:t>y. </a:t>
            </a:r>
            <a:r>
              <a:rPr lang="en-US" sz="2400" b="0" i="1" u="none" strike="noStrike" dirty="0">
                <a:effectLst/>
              </a:rPr>
              <a:t>Sustainability</a:t>
            </a:r>
            <a:r>
              <a:rPr lang="en-US" sz="2400" b="0" i="0" u="none" strike="noStrike" dirty="0">
                <a:effectLst/>
              </a:rPr>
              <a:t>, </a:t>
            </a:r>
            <a:r>
              <a:rPr lang="en-US" sz="2400" b="0" i="1" u="none" strike="noStrike" dirty="0">
                <a:effectLst/>
              </a:rPr>
              <a:t>14</a:t>
            </a:r>
            <a:r>
              <a:rPr lang="en-US" sz="2400" b="0" i="0" u="none" strike="noStrike" dirty="0">
                <a:effectLst/>
              </a:rPr>
              <a:t>(1), 328.</a:t>
            </a:r>
            <a:endParaRPr lang="en-US" sz="2400" dirty="0"/>
          </a:p>
        </p:txBody>
      </p:sp>
      <p:sp>
        <p:nvSpPr>
          <p:cNvPr id="4" name="Slide Number Placeholder 3">
            <a:extLst>
              <a:ext uri="{FF2B5EF4-FFF2-40B4-BE49-F238E27FC236}">
                <a16:creationId xmlns:a16="http://schemas.microsoft.com/office/drawing/2014/main" id="{2037869B-982C-3B5C-F4B6-1D2AACFD8C1E}"/>
              </a:ext>
            </a:extLst>
          </p:cNvPr>
          <p:cNvSpPr>
            <a:spLocks noGrp="1"/>
          </p:cNvSpPr>
          <p:nvPr>
            <p:ph type="sldNum" sz="quarter" idx="12"/>
          </p:nvPr>
        </p:nvSpPr>
        <p:spPr>
          <a:xfrm>
            <a:off x="8610600" y="6356350"/>
            <a:ext cx="2873854" cy="365125"/>
          </a:xfrm>
        </p:spPr>
        <p:txBody>
          <a:bodyPr vert="horz" lIns="91440" tIns="45720" rIns="91440" bIns="45720" rtlCol="0" anchor="ctr">
            <a:normAutofit/>
          </a:bodyPr>
          <a:lstStyle/>
          <a:p>
            <a:pPr>
              <a:spcAft>
                <a:spcPts val="600"/>
              </a:spcAft>
            </a:pPr>
            <a:fld id="{EE1939C1-24D7-49E9-A58A-7960365209F5}" type="slidenum">
              <a:rPr lang="en-US">
                <a:solidFill>
                  <a:schemeClr val="tx1">
                    <a:lumMod val="50000"/>
                    <a:lumOff val="50000"/>
                  </a:schemeClr>
                </a:solidFill>
              </a:rPr>
              <a:pPr>
                <a:spcAft>
                  <a:spcPts val="600"/>
                </a:spcAft>
              </a:pPr>
              <a:t>21</a:t>
            </a:fld>
            <a:endParaRPr lang="en-US">
              <a:solidFill>
                <a:schemeClr val="tx1">
                  <a:lumMod val="50000"/>
                  <a:lumOff val="50000"/>
                </a:schemeClr>
              </a:solidFill>
            </a:endParaRPr>
          </a:p>
        </p:txBody>
      </p:sp>
      <p:sp>
        <p:nvSpPr>
          <p:cNvPr id="25" name="TextBox 24">
            <a:extLst>
              <a:ext uri="{FF2B5EF4-FFF2-40B4-BE49-F238E27FC236}">
                <a16:creationId xmlns:a16="http://schemas.microsoft.com/office/drawing/2014/main" id="{6D3ED447-05B5-51D2-0A69-3A46DF1F6EF9}"/>
              </a:ext>
            </a:extLst>
          </p:cNvPr>
          <p:cNvSpPr txBox="1"/>
          <p:nvPr/>
        </p:nvSpPr>
        <p:spPr>
          <a:xfrm>
            <a:off x="9506507" y="4095294"/>
            <a:ext cx="1295604" cy="523220"/>
          </a:xfrm>
          <a:prstGeom prst="rect">
            <a:avLst/>
          </a:prstGeom>
          <a:noFill/>
        </p:spPr>
        <p:txBody>
          <a:bodyPr wrap="square">
            <a:spAutoFit/>
          </a:bodyPr>
          <a:lstStyle/>
          <a:p>
            <a:r>
              <a:rPr lang="en-US" sz="2800" b="1" i="1" dirty="0">
                <a:solidFill>
                  <a:schemeClr val="accent5">
                    <a:lumMod val="75000"/>
                  </a:schemeClr>
                </a:solidFill>
                <a:latin typeface="Abril Fatface" panose="02000503000000020003" pitchFamily="2" charset="77"/>
              </a:rPr>
              <a:t>I</a:t>
            </a:r>
            <a:r>
              <a:rPr lang="en-US" sz="2800" i="1" dirty="0">
                <a:solidFill>
                  <a:schemeClr val="accent5">
                    <a:lumMod val="75000"/>
                  </a:schemeClr>
                </a:solidFill>
                <a:latin typeface="Abril Fatface" panose="02000503000000020003" pitchFamily="2" charset="77"/>
              </a:rPr>
              <a:t>WOK</a:t>
            </a:r>
            <a:endParaRPr lang="en-US" sz="2800" dirty="0"/>
          </a:p>
        </p:txBody>
      </p:sp>
      <p:sp>
        <p:nvSpPr>
          <p:cNvPr id="26" name="TextBox 25">
            <a:extLst>
              <a:ext uri="{FF2B5EF4-FFF2-40B4-BE49-F238E27FC236}">
                <a16:creationId xmlns:a16="http://schemas.microsoft.com/office/drawing/2014/main" id="{6230F087-6EBA-0A60-DBB0-36CD110B3AF6}"/>
              </a:ext>
            </a:extLst>
          </p:cNvPr>
          <p:cNvSpPr txBox="1"/>
          <p:nvPr/>
        </p:nvSpPr>
        <p:spPr>
          <a:xfrm>
            <a:off x="1435403" y="4198560"/>
            <a:ext cx="1457148" cy="523220"/>
          </a:xfrm>
          <a:prstGeom prst="rect">
            <a:avLst/>
          </a:prstGeom>
          <a:noFill/>
        </p:spPr>
        <p:txBody>
          <a:bodyPr wrap="square">
            <a:spAutoFit/>
          </a:bodyPr>
          <a:lstStyle/>
          <a:p>
            <a:r>
              <a:rPr lang="en-US" sz="2800" b="1" i="1" dirty="0">
                <a:solidFill>
                  <a:schemeClr val="accent5">
                    <a:lumMod val="75000"/>
                  </a:schemeClr>
                </a:solidFill>
                <a:latin typeface="Abril Fatface" panose="02000503000000020003" pitchFamily="2" charset="77"/>
              </a:rPr>
              <a:t>W</a:t>
            </a:r>
            <a:r>
              <a:rPr lang="en-US" sz="2800" i="1" dirty="0">
                <a:solidFill>
                  <a:schemeClr val="accent5">
                    <a:lumMod val="75000"/>
                  </a:schemeClr>
                </a:solidFill>
                <a:latin typeface="Abril Fatface" panose="02000503000000020003" pitchFamily="2" charset="77"/>
              </a:rPr>
              <a:t>WOK</a:t>
            </a:r>
            <a:endParaRPr lang="en-US" sz="2800" dirty="0"/>
          </a:p>
        </p:txBody>
      </p:sp>
    </p:spTree>
    <p:extLst>
      <p:ext uri="{BB962C8B-B14F-4D97-AF65-F5344CB8AC3E}">
        <p14:creationId xmlns:p14="http://schemas.microsoft.com/office/powerpoint/2010/main" val="390208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CF09E-3A6C-EBF4-B8A3-3B03E81A43A2}"/>
              </a:ext>
            </a:extLst>
          </p:cNvPr>
          <p:cNvSpPr>
            <a:spLocks noGrp="1"/>
          </p:cNvSpPr>
          <p:nvPr>
            <p:ph type="title"/>
          </p:nvPr>
        </p:nvSpPr>
        <p:spPr>
          <a:xfrm>
            <a:off x="3128963" y="141207"/>
            <a:ext cx="8788399" cy="1325563"/>
          </a:xfrm>
        </p:spPr>
        <p:txBody>
          <a:bodyPr>
            <a:normAutofit/>
          </a:bodyPr>
          <a:lstStyle/>
          <a:p>
            <a:pPr algn="ctr"/>
            <a:r>
              <a:rPr lang="en-US" sz="4800" b="1" dirty="0"/>
              <a:t>What is Architectonic Dialogism? </a:t>
            </a:r>
            <a:r>
              <a:rPr lang="en-US" sz="3600" b="1" dirty="0">
                <a:hlinkClick r:id="rId3"/>
              </a:rPr>
              <a:t>YouTube for Malmo Doctoral Students</a:t>
            </a:r>
            <a:endParaRPr lang="en-US" sz="4800" b="1" dirty="0"/>
          </a:p>
        </p:txBody>
      </p:sp>
      <p:graphicFrame>
        <p:nvGraphicFramePr>
          <p:cNvPr id="4" name="Content Placeholder 3">
            <a:extLst>
              <a:ext uri="{FF2B5EF4-FFF2-40B4-BE49-F238E27FC236}">
                <a16:creationId xmlns:a16="http://schemas.microsoft.com/office/drawing/2014/main" id="{972C620F-B4AD-4FC3-8EDF-C55B6AE5D231}"/>
              </a:ext>
            </a:extLst>
          </p:cNvPr>
          <p:cNvGraphicFramePr>
            <a:graphicFrameLocks noGrp="1"/>
          </p:cNvGraphicFramePr>
          <p:nvPr>
            <p:ph idx="1"/>
            <p:extLst>
              <p:ext uri="{D42A27DB-BD31-4B8C-83A1-F6EECF244321}">
                <p14:modId xmlns:p14="http://schemas.microsoft.com/office/powerpoint/2010/main" val="3884552570"/>
              </p:ext>
            </p:extLst>
          </p:nvPr>
        </p:nvGraphicFramePr>
        <p:xfrm>
          <a:off x="1028034" y="2365455"/>
          <a:ext cx="5258466" cy="4351338"/>
        </p:xfrm>
        <a:graphic>
          <a:graphicData uri="http://schemas.openxmlformats.org/drawingml/2006/table">
            <a:tbl>
              <a:tblPr/>
              <a:tblGrid>
                <a:gridCol w="1306550">
                  <a:extLst>
                    <a:ext uri="{9D8B030D-6E8A-4147-A177-3AD203B41FA5}">
                      <a16:colId xmlns:a16="http://schemas.microsoft.com/office/drawing/2014/main" val="3666710181"/>
                    </a:ext>
                  </a:extLst>
                </a:gridCol>
                <a:gridCol w="3951916">
                  <a:extLst>
                    <a:ext uri="{9D8B030D-6E8A-4147-A177-3AD203B41FA5}">
                      <a16:colId xmlns:a16="http://schemas.microsoft.com/office/drawing/2014/main" val="1755042245"/>
                    </a:ext>
                  </a:extLst>
                </a:gridCol>
              </a:tblGrid>
              <a:tr h="310810">
                <a:tc gridSpan="2">
                  <a:txBody>
                    <a:bodyPr/>
                    <a:lstStyle/>
                    <a:p>
                      <a:pPr algn="ctr" fontAlgn="t"/>
                      <a:r>
                        <a:rPr lang="en-US" sz="1500" dirty="0">
                          <a:effectLst/>
                        </a:rPr>
                        <a:t>Mikhail Bakhtin (photo in 1920)</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extLst>
                  <a:ext uri="{0D108BD9-81ED-4DB2-BD59-A6C34878D82A}">
                    <a16:rowId xmlns:a16="http://schemas.microsoft.com/office/drawing/2014/main" val="4146792339"/>
                  </a:ext>
                </a:extLst>
              </a:tr>
              <a:tr h="543917">
                <a:tc>
                  <a:txBody>
                    <a:bodyPr/>
                    <a:lstStyle/>
                    <a:p>
                      <a:pPr algn="l" fontAlgn="t"/>
                      <a:r>
                        <a:rPr lang="en-US" sz="1500">
                          <a:effectLst/>
                        </a:rPr>
                        <a:t>Born</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a:effectLst/>
                        </a:rPr>
                        <a:t>16 November [</a:t>
                      </a:r>
                      <a:r>
                        <a:rPr lang="en-US" sz="1500" u="none" strike="noStrike">
                          <a:solidFill>
                            <a:srgbClr val="0B0080"/>
                          </a:solidFill>
                          <a:effectLst/>
                          <a:hlinkClick r:id="rId4" tooltip="Old Style and New Style dates"/>
                        </a:rPr>
                        <a:t>O.S.</a:t>
                      </a:r>
                      <a:r>
                        <a:rPr lang="en-US" sz="1500">
                          <a:effectLst/>
                        </a:rPr>
                        <a:t> 4 November] 1895</a:t>
                      </a:r>
                      <a:br>
                        <a:rPr lang="en-US" sz="1500">
                          <a:effectLst/>
                        </a:rPr>
                      </a:br>
                      <a:r>
                        <a:rPr lang="en-US" sz="1500" u="none" strike="noStrike">
                          <a:solidFill>
                            <a:srgbClr val="0B0080"/>
                          </a:solidFill>
                          <a:effectLst/>
                          <a:hlinkClick r:id="rId5" tooltip="Oryol"/>
                        </a:rPr>
                        <a:t>Oryol</a:t>
                      </a:r>
                      <a:r>
                        <a:rPr lang="en-US" sz="1500">
                          <a:effectLst/>
                        </a:rPr>
                        <a:t>, </a:t>
                      </a:r>
                      <a:r>
                        <a:rPr lang="en-US" sz="1500" u="none" strike="noStrike">
                          <a:solidFill>
                            <a:srgbClr val="0B0080"/>
                          </a:solidFill>
                          <a:effectLst/>
                          <a:hlinkClick r:id="rId6" tooltip="Russian Empire"/>
                        </a:rPr>
                        <a:t>Russian Empire</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985679013"/>
                  </a:ext>
                </a:extLst>
              </a:tr>
              <a:tr h="543917">
                <a:tc>
                  <a:txBody>
                    <a:bodyPr/>
                    <a:lstStyle/>
                    <a:p>
                      <a:pPr algn="l" fontAlgn="t"/>
                      <a:r>
                        <a:rPr lang="en-US" sz="1500">
                          <a:effectLst/>
                        </a:rPr>
                        <a:t>Died</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a:effectLst/>
                        </a:rPr>
                        <a:t>7 March 1975 (aged 79)</a:t>
                      </a:r>
                      <a:br>
                        <a:rPr lang="en-US" sz="1500">
                          <a:effectLst/>
                        </a:rPr>
                      </a:br>
                      <a:r>
                        <a:rPr lang="en-US" sz="1500" u="none" strike="noStrike">
                          <a:solidFill>
                            <a:srgbClr val="0B0080"/>
                          </a:solidFill>
                          <a:effectLst/>
                          <a:hlinkClick r:id="rId7" tooltip="Moscow"/>
                        </a:rPr>
                        <a:t>Moscow</a:t>
                      </a:r>
                      <a:r>
                        <a:rPr lang="en-US" sz="1500">
                          <a:effectLst/>
                        </a:rPr>
                        <a:t>, </a:t>
                      </a:r>
                      <a:r>
                        <a:rPr lang="en-US" sz="1500" u="none" strike="noStrike">
                          <a:solidFill>
                            <a:srgbClr val="0B0080"/>
                          </a:solidFill>
                          <a:effectLst/>
                          <a:hlinkClick r:id="rId8" tooltip="Russian SFSR"/>
                        </a:rPr>
                        <a:t>Russian SFSR</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36774786"/>
                  </a:ext>
                </a:extLst>
              </a:tr>
              <a:tr h="543917">
                <a:tc>
                  <a:txBody>
                    <a:bodyPr/>
                    <a:lstStyle/>
                    <a:p>
                      <a:pPr algn="l" fontAlgn="t"/>
                      <a:r>
                        <a:rPr lang="en-US" sz="1500" dirty="0">
                          <a:effectLst/>
                        </a:rPr>
                        <a:t>Alma mater</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u="none" strike="noStrike" dirty="0">
                          <a:solidFill>
                            <a:srgbClr val="0B0080"/>
                          </a:solidFill>
                          <a:effectLst/>
                          <a:hlinkClick r:id="rId9" tooltip="Odessa University"/>
                        </a:rPr>
                        <a:t>Odessa University</a:t>
                      </a:r>
                      <a:r>
                        <a:rPr lang="en-US" sz="1500" dirty="0">
                          <a:effectLst/>
                        </a:rPr>
                        <a:t> (no degree)</a:t>
                      </a:r>
                      <a:br>
                        <a:rPr lang="en-US" sz="1500" dirty="0">
                          <a:effectLst/>
                        </a:rPr>
                      </a:br>
                      <a:r>
                        <a:rPr lang="en-US" sz="1500" u="none" strike="noStrike" dirty="0">
                          <a:solidFill>
                            <a:srgbClr val="0B0080"/>
                          </a:solidFill>
                          <a:effectLst/>
                          <a:hlinkClick r:id="rId10" tooltip="Petrograd Imperial University"/>
                        </a:rPr>
                        <a:t>Petrograd Imperial University</a:t>
                      </a:r>
                      <a:endParaRPr lang="en-US" sz="1500" dirty="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79998415"/>
                  </a:ext>
                </a:extLst>
              </a:tr>
              <a:tr h="310810">
                <a:tc gridSpan="2">
                  <a:txBody>
                    <a:bodyPr/>
                    <a:lstStyle/>
                    <a:p>
                      <a:pPr algn="ctr" fontAlgn="t"/>
                      <a:endParaRPr lang="en-US" sz="1500" dirty="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extLst>
                  <a:ext uri="{0D108BD9-81ED-4DB2-BD59-A6C34878D82A}">
                    <a16:rowId xmlns:a16="http://schemas.microsoft.com/office/drawing/2014/main" val="1676933930"/>
                  </a:ext>
                </a:extLst>
              </a:tr>
              <a:tr h="310810">
                <a:tc>
                  <a:txBody>
                    <a:bodyPr/>
                    <a:lstStyle/>
                    <a:p>
                      <a:pPr algn="l" fontAlgn="t"/>
                      <a:r>
                        <a:rPr lang="en-US" sz="1500">
                          <a:effectLst/>
                        </a:rPr>
                        <a:t>Era</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u="none" strike="noStrike">
                          <a:solidFill>
                            <a:srgbClr val="0B0080"/>
                          </a:solidFill>
                          <a:effectLst/>
                          <a:hlinkClick r:id="rId11" tooltip="20th-century philosophy"/>
                        </a:rPr>
                        <a:t>20th-century philosophy</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09009420"/>
                  </a:ext>
                </a:extLst>
              </a:tr>
              <a:tr h="310810">
                <a:tc>
                  <a:txBody>
                    <a:bodyPr/>
                    <a:lstStyle/>
                    <a:p>
                      <a:pPr algn="l" fontAlgn="t"/>
                      <a:r>
                        <a:rPr lang="en-US" sz="1500">
                          <a:effectLst/>
                        </a:rPr>
                        <a:t>Region</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u="none" strike="noStrike">
                          <a:solidFill>
                            <a:srgbClr val="0B0080"/>
                          </a:solidFill>
                          <a:effectLst/>
                          <a:hlinkClick r:id="rId12" tooltip="Russian philosophy"/>
                        </a:rPr>
                        <a:t>Russian philosophy</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05762698"/>
                  </a:ext>
                </a:extLst>
              </a:tr>
              <a:tr h="310810">
                <a:tc>
                  <a:txBody>
                    <a:bodyPr/>
                    <a:lstStyle/>
                    <a:p>
                      <a:pPr algn="l" fontAlgn="t"/>
                      <a:r>
                        <a:rPr lang="en-US" sz="1500" u="none" strike="noStrike">
                          <a:solidFill>
                            <a:srgbClr val="0B0080"/>
                          </a:solidFill>
                          <a:effectLst/>
                          <a:hlinkClick r:id="rId13" tooltip="List of schools of philosophy"/>
                        </a:rPr>
                        <a:t>School</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u="none" strike="noStrike">
                          <a:solidFill>
                            <a:srgbClr val="0B0080"/>
                          </a:solidFill>
                          <a:effectLst/>
                          <a:hlinkClick r:id="rId14" tooltip="Dialogic criticism"/>
                        </a:rPr>
                        <a:t>Dialogic criticism</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45843276"/>
                  </a:ext>
                </a:extLst>
              </a:tr>
              <a:tr h="310810">
                <a:tc>
                  <a:txBody>
                    <a:bodyPr/>
                    <a:lstStyle/>
                    <a:p>
                      <a:pPr algn="l" fontAlgn="t"/>
                      <a:r>
                        <a:rPr lang="en-US" sz="1500">
                          <a:effectLst/>
                        </a:rPr>
                        <a:t>Institutions</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u="none" strike="noStrike">
                          <a:solidFill>
                            <a:srgbClr val="0B0080"/>
                          </a:solidFill>
                          <a:effectLst/>
                          <a:hlinkClick r:id="rId15" tooltip="Mordovian State University"/>
                        </a:rPr>
                        <a:t>Mordovian Pedagogical Institute</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792056240"/>
                  </a:ext>
                </a:extLst>
              </a:tr>
              <a:tr h="310810">
                <a:tc>
                  <a:txBody>
                    <a:bodyPr/>
                    <a:lstStyle/>
                    <a:p>
                      <a:pPr algn="l" fontAlgn="t"/>
                      <a:r>
                        <a:rPr lang="en-US" sz="1500">
                          <a:effectLst/>
                        </a:rPr>
                        <a:t>Main interests</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u="none" strike="noStrike">
                          <a:solidFill>
                            <a:srgbClr val="0B0080"/>
                          </a:solidFill>
                          <a:effectLst/>
                          <a:hlinkClick r:id="rId16" tooltip="Literary theory"/>
                        </a:rPr>
                        <a:t>literary theory</a:t>
                      </a:r>
                      <a:r>
                        <a:rPr lang="en-US" sz="1500">
                          <a:effectLst/>
                        </a:rPr>
                        <a:t>, </a:t>
                      </a:r>
                      <a:r>
                        <a:rPr lang="en-US" sz="1500" u="none" strike="noStrike">
                          <a:solidFill>
                            <a:srgbClr val="0B0080"/>
                          </a:solidFill>
                          <a:effectLst/>
                          <a:hlinkClick r:id="rId17" tooltip="Literary criticism"/>
                        </a:rPr>
                        <a:t>literary criticism</a:t>
                      </a:r>
                      <a:endParaRPr lang="en-US" sz="150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56498277"/>
                  </a:ext>
                </a:extLst>
              </a:tr>
              <a:tr h="543917">
                <a:tc>
                  <a:txBody>
                    <a:bodyPr/>
                    <a:lstStyle/>
                    <a:p>
                      <a:pPr algn="l" fontAlgn="t"/>
                      <a:r>
                        <a:rPr lang="en-US" sz="1500" dirty="0">
                          <a:effectLst/>
                        </a:rPr>
                        <a:t>Notable ideas</a:t>
                      </a: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500" u="none" strike="noStrike" dirty="0">
                          <a:solidFill>
                            <a:srgbClr val="0B0080"/>
                          </a:solidFill>
                          <a:effectLst/>
                          <a:hlinkClick r:id="rId18" tooltip="Heteroglossia"/>
                        </a:rPr>
                        <a:t>Heteroglossia</a:t>
                      </a:r>
                      <a:r>
                        <a:rPr lang="en-US" sz="1500" dirty="0">
                          <a:effectLst/>
                        </a:rPr>
                        <a:t>, </a:t>
                      </a:r>
                      <a:r>
                        <a:rPr lang="en-US" sz="1500" u="none" strike="noStrike" dirty="0">
                          <a:solidFill>
                            <a:srgbClr val="0B0080"/>
                          </a:solidFill>
                          <a:effectLst/>
                          <a:hlinkClick r:id="rId19" tooltip="Dialogism"/>
                        </a:rPr>
                        <a:t>dialogism</a:t>
                      </a:r>
                      <a:r>
                        <a:rPr lang="en-US" sz="1500" dirty="0">
                          <a:effectLst/>
                        </a:rPr>
                        <a:t>, </a:t>
                      </a:r>
                      <a:r>
                        <a:rPr lang="en-US" sz="1500" u="none" strike="noStrike" dirty="0">
                          <a:solidFill>
                            <a:srgbClr val="0B0080"/>
                          </a:solidFill>
                          <a:effectLst/>
                          <a:hlinkClick r:id="rId20" tooltip="Chronotope"/>
                        </a:rPr>
                        <a:t>chronotope</a:t>
                      </a:r>
                      <a:r>
                        <a:rPr lang="en-US" sz="1500" dirty="0">
                          <a:effectLst/>
                        </a:rPr>
                        <a:t>, </a:t>
                      </a:r>
                      <a:r>
                        <a:rPr lang="en-US" sz="1500" u="none" strike="noStrike" dirty="0">
                          <a:solidFill>
                            <a:srgbClr val="0B0080"/>
                          </a:solidFill>
                          <a:effectLst/>
                          <a:hlinkClick r:id="rId21" tooltip="Carnivalesque"/>
                        </a:rPr>
                        <a:t>carnivalesque</a:t>
                      </a:r>
                      <a:r>
                        <a:rPr lang="en-US" sz="1500" dirty="0">
                          <a:effectLst/>
                        </a:rPr>
                        <a:t>, </a:t>
                      </a:r>
                      <a:r>
                        <a:rPr lang="en-US" sz="1500" u="none" strike="noStrike" dirty="0">
                          <a:solidFill>
                            <a:srgbClr val="0B0080"/>
                          </a:solidFill>
                          <a:effectLst/>
                          <a:hlinkClick r:id="rId22" tooltip="Polyphony (literature)"/>
                        </a:rPr>
                        <a:t>polyphony</a:t>
                      </a:r>
                      <a:endParaRPr lang="en-US" sz="1500" dirty="0">
                        <a:effectLst/>
                      </a:endParaRPr>
                    </a:p>
                  </a:txBody>
                  <a:tcPr marL="77702" marR="77702" marT="38851" marB="38851">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50140994"/>
                  </a:ext>
                </a:extLst>
              </a:tr>
            </a:tbl>
          </a:graphicData>
        </a:graphic>
      </p:graphicFrame>
      <p:pic>
        <p:nvPicPr>
          <p:cNvPr id="18434" name="Picture 2">
            <a:extLst>
              <a:ext uri="{FF2B5EF4-FFF2-40B4-BE49-F238E27FC236}">
                <a16:creationId xmlns:a16="http://schemas.microsoft.com/office/drawing/2014/main" id="{542AA717-3AE5-5023-B092-9C8412DDDE6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4638" y="141207"/>
            <a:ext cx="2794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Storytelling Organizations: Boje, David: 9781412929776: Books">
            <a:extLst>
              <a:ext uri="{FF2B5EF4-FFF2-40B4-BE49-F238E27FC236}">
                <a16:creationId xmlns:a16="http://schemas.microsoft.com/office/drawing/2014/main" id="{CDD952B8-93D7-46A4-E50C-135D8D0715F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81775" y="1466770"/>
            <a:ext cx="3730623" cy="530249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288D4F8-45E2-8B23-8B7D-21A5DC8083A4}"/>
              </a:ext>
            </a:extLst>
          </p:cNvPr>
          <p:cNvSpPr>
            <a:spLocks noGrp="1"/>
          </p:cNvSpPr>
          <p:nvPr>
            <p:ph type="sldNum" sz="quarter" idx="12"/>
          </p:nvPr>
        </p:nvSpPr>
        <p:spPr/>
        <p:txBody>
          <a:bodyPr/>
          <a:lstStyle/>
          <a:p>
            <a:fld id="{EE1939C1-24D7-49E9-A58A-7960365209F5}" type="slidenum">
              <a:rPr lang="en-US" smtClean="0"/>
              <a:t>22</a:t>
            </a:fld>
            <a:endParaRPr lang="en-US"/>
          </a:p>
        </p:txBody>
      </p:sp>
      <p:sp>
        <p:nvSpPr>
          <p:cNvPr id="3" name="TextBox 2">
            <a:extLst>
              <a:ext uri="{FF2B5EF4-FFF2-40B4-BE49-F238E27FC236}">
                <a16:creationId xmlns:a16="http://schemas.microsoft.com/office/drawing/2014/main" id="{4ECFDBA3-8249-FA42-42F1-C2C1401C8261}"/>
              </a:ext>
            </a:extLst>
          </p:cNvPr>
          <p:cNvSpPr txBox="1"/>
          <p:nvPr/>
        </p:nvSpPr>
        <p:spPr>
          <a:xfrm>
            <a:off x="7299960" y="5958840"/>
            <a:ext cx="1432560" cy="523220"/>
          </a:xfrm>
          <a:prstGeom prst="rect">
            <a:avLst/>
          </a:prstGeom>
          <a:noFill/>
        </p:spPr>
        <p:txBody>
          <a:bodyPr wrap="square" rtlCol="0">
            <a:spAutoFit/>
          </a:bodyPr>
          <a:lstStyle/>
          <a:p>
            <a:r>
              <a:rPr lang="en-US" sz="2800" b="1" dirty="0">
                <a:latin typeface="Baloo" panose="03080902040302020200" pitchFamily="66" charset="77"/>
                <a:cs typeface="Baloo" panose="03080902040302020200" pitchFamily="66" charset="77"/>
              </a:rPr>
              <a:t>2008</a:t>
            </a:r>
          </a:p>
        </p:txBody>
      </p:sp>
    </p:spTree>
    <p:extLst>
      <p:ext uri="{BB962C8B-B14F-4D97-AF65-F5344CB8AC3E}">
        <p14:creationId xmlns:p14="http://schemas.microsoft.com/office/powerpoint/2010/main" val="714623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79C0369-A022-4605-B2F4-7773B74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7E147B5-9F92-4434-1977-674C6FC79B90}"/>
              </a:ext>
            </a:extLst>
          </p:cNvPr>
          <p:cNvSpPr>
            <a:spLocks noGrp="1"/>
          </p:cNvSpPr>
          <p:nvPr>
            <p:ph type="title"/>
          </p:nvPr>
        </p:nvSpPr>
        <p:spPr>
          <a:xfrm>
            <a:off x="1570455" y="1118009"/>
            <a:ext cx="4194241" cy="2752876"/>
          </a:xfrm>
        </p:spPr>
        <p:txBody>
          <a:bodyPr vert="horz" lIns="91440" tIns="45720" rIns="91440" bIns="45720" rtlCol="0" anchor="b">
            <a:normAutofit/>
          </a:bodyPr>
          <a:lstStyle/>
          <a:p>
            <a:r>
              <a:rPr lang="en-US" sz="5400" kern="1200" dirty="0">
                <a:solidFill>
                  <a:srgbClr val="FFFFFF"/>
                </a:solidFill>
                <a:latin typeface="+mj-lt"/>
                <a:ea typeface="+mj-ea"/>
                <a:cs typeface="+mj-cs"/>
              </a:rPr>
              <a:t>What is Antenarrative Process #4?</a:t>
            </a:r>
          </a:p>
        </p:txBody>
      </p:sp>
      <p:sp>
        <p:nvSpPr>
          <p:cNvPr id="3" name="Content Placeholder 2">
            <a:extLst>
              <a:ext uri="{FF2B5EF4-FFF2-40B4-BE49-F238E27FC236}">
                <a16:creationId xmlns:a16="http://schemas.microsoft.com/office/drawing/2014/main" id="{1AC99839-078B-3C43-1191-92DB9AD0733D}"/>
              </a:ext>
            </a:extLst>
          </p:cNvPr>
          <p:cNvSpPr>
            <a:spLocks noGrp="1"/>
          </p:cNvSpPr>
          <p:nvPr>
            <p:ph idx="1"/>
          </p:nvPr>
        </p:nvSpPr>
        <p:spPr>
          <a:xfrm>
            <a:off x="1048371" y="4139738"/>
            <a:ext cx="5368726" cy="1600253"/>
          </a:xfrm>
        </p:spPr>
        <p:txBody>
          <a:bodyPr vert="horz" lIns="91440" tIns="45720" rIns="91440" bIns="45720" rtlCol="0">
            <a:normAutofit fontScale="92500"/>
          </a:bodyPr>
          <a:lstStyle/>
          <a:p>
            <a:pPr marL="0" indent="0">
              <a:buNone/>
            </a:pPr>
            <a:r>
              <a:rPr lang="en-US" sz="3200" kern="1200" dirty="0">
                <a:solidFill>
                  <a:srgbClr val="FFFFFF"/>
                </a:solidFill>
                <a:latin typeface="+mn-lt"/>
                <a:ea typeface="+mn-ea"/>
                <a:cs typeface="+mn-cs"/>
              </a:rPr>
              <a:t>ONTOLOGICAL BEING &amp; Aesthetic Seeing, Aliveness of Living Story Process, &amp; Disclosing What’s True</a:t>
            </a:r>
          </a:p>
        </p:txBody>
      </p:sp>
      <p:pic>
        <p:nvPicPr>
          <p:cNvPr id="16" name="Picture 15">
            <a:extLst>
              <a:ext uri="{FF2B5EF4-FFF2-40B4-BE49-F238E27FC236}">
                <a16:creationId xmlns:a16="http://schemas.microsoft.com/office/drawing/2014/main" id="{B3866872-D465-FCDA-C590-4A865233A8A5}"/>
              </a:ext>
            </a:extLst>
          </p:cNvPr>
          <p:cNvPicPr>
            <a:picLocks noChangeAspect="1"/>
          </p:cNvPicPr>
          <p:nvPr/>
        </p:nvPicPr>
        <p:blipFill>
          <a:blip r:embed="rId2"/>
          <a:stretch>
            <a:fillRect/>
          </a:stretch>
        </p:blipFill>
        <p:spPr>
          <a:xfrm>
            <a:off x="6427306" y="848398"/>
            <a:ext cx="4650482" cy="3703161"/>
          </a:xfrm>
          <a:prstGeom prst="rect">
            <a:avLst/>
          </a:prstGeom>
        </p:spPr>
      </p:pic>
      <p:sp>
        <p:nvSpPr>
          <p:cNvPr id="4" name="Slide Number Placeholder 3">
            <a:extLst>
              <a:ext uri="{FF2B5EF4-FFF2-40B4-BE49-F238E27FC236}">
                <a16:creationId xmlns:a16="http://schemas.microsoft.com/office/drawing/2014/main" id="{2B10BFE6-A1F5-5407-6F45-82D111366481}"/>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defRPr/>
            </a:pPr>
            <a:fld id="{EE1939C1-24D7-49E9-A58A-7960365209F5}" type="slidenum">
              <a:rPr lang="en-US" sz="1000"/>
              <a:pPr>
                <a:spcAft>
                  <a:spcPts val="600"/>
                </a:spcAft>
                <a:defRPr/>
              </a:pPr>
              <a:t>23</a:t>
            </a:fld>
            <a:endParaRPr lang="en-US" sz="1000"/>
          </a:p>
        </p:txBody>
      </p:sp>
      <p:sp>
        <p:nvSpPr>
          <p:cNvPr id="6" name="TextBox 5">
            <a:extLst>
              <a:ext uri="{FF2B5EF4-FFF2-40B4-BE49-F238E27FC236}">
                <a16:creationId xmlns:a16="http://schemas.microsoft.com/office/drawing/2014/main" id="{DD78166E-4F5B-2F14-7CB4-51211698512B}"/>
              </a:ext>
            </a:extLst>
          </p:cNvPr>
          <p:cNvSpPr txBox="1"/>
          <p:nvPr/>
        </p:nvSpPr>
        <p:spPr>
          <a:xfrm>
            <a:off x="6349668" y="4523443"/>
            <a:ext cx="4728120" cy="1200329"/>
          </a:xfrm>
          <a:prstGeom prst="rect">
            <a:avLst/>
          </a:prstGeom>
          <a:noFill/>
        </p:spPr>
        <p:txBody>
          <a:bodyPr wrap="square" rtlCol="0">
            <a:spAutoFit/>
          </a:bodyPr>
          <a:lstStyle/>
          <a:p>
            <a:pPr algn="ctr"/>
            <a:r>
              <a:rPr lang="en-US" sz="3600" b="1" i="1" u="sng" dirty="0">
                <a:solidFill>
                  <a:schemeClr val="accent2">
                    <a:lumMod val="60000"/>
                    <a:lumOff val="40000"/>
                  </a:schemeClr>
                </a:solidFill>
              </a:rPr>
              <a:t>Once-Occurrent-</a:t>
            </a:r>
          </a:p>
          <a:p>
            <a:pPr algn="ctr"/>
            <a:r>
              <a:rPr lang="en-US" sz="3600" b="1" i="1" u="sng" dirty="0">
                <a:solidFill>
                  <a:schemeClr val="accent2">
                    <a:lumMod val="60000"/>
                    <a:lumOff val="40000"/>
                  </a:schemeClr>
                </a:solidFill>
              </a:rPr>
              <a:t>Event-ness of Being</a:t>
            </a:r>
          </a:p>
        </p:txBody>
      </p:sp>
    </p:spTree>
    <p:extLst>
      <p:ext uri="{BB962C8B-B14F-4D97-AF65-F5344CB8AC3E}">
        <p14:creationId xmlns:p14="http://schemas.microsoft.com/office/powerpoint/2010/main" val="233980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35F60-1202-FB7D-2C7C-874B08B49829}"/>
              </a:ext>
            </a:extLst>
          </p:cNvPr>
          <p:cNvSpPr>
            <a:spLocks noGrp="1"/>
          </p:cNvSpPr>
          <p:nvPr>
            <p:ph type="title"/>
          </p:nvPr>
        </p:nvSpPr>
        <p:spPr>
          <a:xfrm>
            <a:off x="838199" y="365125"/>
            <a:ext cx="11082251" cy="1325563"/>
          </a:xfrm>
        </p:spPr>
        <p:txBody>
          <a:bodyPr/>
          <a:lstStyle/>
          <a:p>
            <a:r>
              <a:rPr lang="en-US" dirty="0"/>
              <a:t>This we symbolize with </a:t>
            </a:r>
            <a:r>
              <a:rPr lang="en-US" b="1" i="1" u="sng" dirty="0"/>
              <a:t>ANTE</a:t>
            </a:r>
            <a:r>
              <a:rPr lang="en-US" u="sng" dirty="0"/>
              <a:t>narrative </a:t>
            </a:r>
            <a:r>
              <a:rPr lang="en-US" b="1" i="1" u="sng" dirty="0"/>
              <a:t>process</a:t>
            </a:r>
            <a:r>
              <a:rPr lang="en-US" dirty="0"/>
              <a:t> </a:t>
            </a:r>
            <a:r>
              <a:rPr lang="en-US" dirty="0">
                <a:solidFill>
                  <a:srgbClr val="0070C0"/>
                </a:solidFill>
              </a:rPr>
              <a:t>#</a:t>
            </a:r>
            <a:r>
              <a:rPr lang="en-US" b="1" dirty="0">
                <a:solidFill>
                  <a:srgbClr val="0070C0"/>
                </a:solidFill>
              </a:rPr>
              <a:t>4</a:t>
            </a:r>
          </a:p>
        </p:txBody>
      </p:sp>
      <p:sp>
        <p:nvSpPr>
          <p:cNvPr id="3" name="Content Placeholder 2">
            <a:extLst>
              <a:ext uri="{FF2B5EF4-FFF2-40B4-BE49-F238E27FC236}">
                <a16:creationId xmlns:a16="http://schemas.microsoft.com/office/drawing/2014/main" id="{6368F08B-19CD-0C47-EEC6-10B708301809}"/>
              </a:ext>
            </a:extLst>
          </p:cNvPr>
          <p:cNvSpPr>
            <a:spLocks noGrp="1"/>
          </p:cNvSpPr>
          <p:nvPr>
            <p:ph idx="1"/>
          </p:nvPr>
        </p:nvSpPr>
        <p:spPr>
          <a:xfrm>
            <a:off x="496995" y="1474435"/>
            <a:ext cx="3425609" cy="1758184"/>
          </a:xfrm>
        </p:spPr>
        <p:txBody>
          <a:bodyPr/>
          <a:lstStyle/>
          <a:p>
            <a:pPr marL="0" indent="0">
              <a:buNone/>
            </a:pPr>
            <a:r>
              <a:rPr lang="en-US" dirty="0"/>
              <a:t>The “living story”  spaces participate in once-occurrent eventness of Being</a:t>
            </a:r>
          </a:p>
        </p:txBody>
      </p:sp>
      <p:sp>
        <p:nvSpPr>
          <p:cNvPr id="4" name="Slide Number Placeholder 3">
            <a:extLst>
              <a:ext uri="{FF2B5EF4-FFF2-40B4-BE49-F238E27FC236}">
                <a16:creationId xmlns:a16="http://schemas.microsoft.com/office/drawing/2014/main" id="{F01D9DF1-BE2C-D0FC-FE91-27128E814674}"/>
              </a:ext>
            </a:extLst>
          </p:cNvPr>
          <p:cNvSpPr>
            <a:spLocks noGrp="1"/>
          </p:cNvSpPr>
          <p:nvPr>
            <p:ph type="sldNum" sz="quarter" idx="12"/>
          </p:nvPr>
        </p:nvSpPr>
        <p:spPr/>
        <p:txBody>
          <a:bodyPr/>
          <a:lstStyle/>
          <a:p>
            <a:fld id="{EE1939C1-24D7-49E9-A58A-7960365209F5}" type="slidenum">
              <a:rPr lang="en-US" smtClean="0"/>
              <a:t>24</a:t>
            </a:fld>
            <a:endParaRPr lang="en-US"/>
          </a:p>
        </p:txBody>
      </p:sp>
      <p:pic>
        <p:nvPicPr>
          <p:cNvPr id="9" name="Picture 8">
            <a:extLst>
              <a:ext uri="{FF2B5EF4-FFF2-40B4-BE49-F238E27FC236}">
                <a16:creationId xmlns:a16="http://schemas.microsoft.com/office/drawing/2014/main" id="{D75677A7-B2D5-8015-9DC0-32E268A85929}"/>
              </a:ext>
            </a:extLst>
          </p:cNvPr>
          <p:cNvPicPr>
            <a:picLocks noChangeAspect="1"/>
          </p:cNvPicPr>
          <p:nvPr/>
        </p:nvPicPr>
        <p:blipFill>
          <a:blip r:embed="rId2"/>
          <a:stretch>
            <a:fillRect/>
          </a:stretch>
        </p:blipFill>
        <p:spPr>
          <a:xfrm>
            <a:off x="496994" y="3232619"/>
            <a:ext cx="4068638" cy="3488856"/>
          </a:xfrm>
          <a:prstGeom prst="rect">
            <a:avLst/>
          </a:prstGeom>
        </p:spPr>
      </p:pic>
      <p:sp>
        <p:nvSpPr>
          <p:cNvPr id="11" name="TextBox 10">
            <a:extLst>
              <a:ext uri="{FF2B5EF4-FFF2-40B4-BE49-F238E27FC236}">
                <a16:creationId xmlns:a16="http://schemas.microsoft.com/office/drawing/2014/main" id="{606D6DC1-D255-4A13-BAA7-72A65D270B6D}"/>
              </a:ext>
            </a:extLst>
          </p:cNvPr>
          <p:cNvSpPr txBox="1"/>
          <p:nvPr/>
        </p:nvSpPr>
        <p:spPr>
          <a:xfrm>
            <a:off x="5205712" y="1430694"/>
            <a:ext cx="6096000" cy="369332"/>
          </a:xfrm>
          <a:prstGeom prst="rect">
            <a:avLst/>
          </a:prstGeom>
          <a:noFill/>
        </p:spPr>
        <p:txBody>
          <a:bodyPr wrap="square">
            <a:spAutoFit/>
          </a:bodyPr>
          <a:lstStyle/>
          <a:p>
            <a:r>
              <a:rPr lang="en-US" b="1" i="1" dirty="0">
                <a:latin typeface="Abril Fatface" panose="02000503000000020003" pitchFamily="2" charset="77"/>
              </a:rPr>
              <a:t>LIVING STORY  </a:t>
            </a:r>
            <a:r>
              <a:rPr lang="en-US" dirty="0"/>
              <a:t>has a </a:t>
            </a:r>
            <a:r>
              <a:rPr lang="en-US" b="1" dirty="0"/>
              <a:t>Time, a Space</a:t>
            </a:r>
            <a:r>
              <a:rPr lang="en-US" dirty="0"/>
              <a:t>, and </a:t>
            </a:r>
            <a:r>
              <a:rPr lang="en-US" b="1" dirty="0"/>
              <a:t>a Mind </a:t>
            </a:r>
            <a:r>
              <a:rPr lang="en-US" dirty="0"/>
              <a:t>of its own</a:t>
            </a:r>
          </a:p>
        </p:txBody>
      </p:sp>
      <p:sp>
        <p:nvSpPr>
          <p:cNvPr id="12" name="TextBox 11">
            <a:extLst>
              <a:ext uri="{FF2B5EF4-FFF2-40B4-BE49-F238E27FC236}">
                <a16:creationId xmlns:a16="http://schemas.microsoft.com/office/drawing/2014/main" id="{A4E3D7AD-8497-4783-62D7-20E856D709CF}"/>
              </a:ext>
            </a:extLst>
          </p:cNvPr>
          <p:cNvSpPr txBox="1"/>
          <p:nvPr/>
        </p:nvSpPr>
        <p:spPr>
          <a:xfrm>
            <a:off x="4686250" y="2016084"/>
            <a:ext cx="6096000" cy="2062103"/>
          </a:xfrm>
          <a:prstGeom prst="rect">
            <a:avLst/>
          </a:prstGeom>
          <a:noFill/>
        </p:spPr>
        <p:txBody>
          <a:bodyPr wrap="square">
            <a:spAutoFit/>
          </a:bodyPr>
          <a:lstStyle/>
          <a:p>
            <a:pPr algn="ctr"/>
            <a:r>
              <a:rPr lang="en-US" sz="3200" b="1" i="1" dirty="0">
                <a:solidFill>
                  <a:srgbClr val="0070C0"/>
                </a:solidFill>
                <a:latin typeface="Abril Fatface" panose="02000503000000020003" pitchFamily="2" charset="77"/>
              </a:rPr>
              <a:t>Aesthetic activity is also powerless to take possession of  once-occurrent eventness of BEING</a:t>
            </a:r>
            <a:endParaRPr lang="en-US" sz="3200" dirty="0">
              <a:solidFill>
                <a:srgbClr val="0070C0"/>
              </a:solidFill>
            </a:endParaRPr>
          </a:p>
        </p:txBody>
      </p:sp>
      <p:pic>
        <p:nvPicPr>
          <p:cNvPr id="6" name="Picture 5">
            <a:extLst>
              <a:ext uri="{FF2B5EF4-FFF2-40B4-BE49-F238E27FC236}">
                <a16:creationId xmlns:a16="http://schemas.microsoft.com/office/drawing/2014/main" id="{6C3244C4-E239-033F-C0EA-9C9727F49C73}"/>
              </a:ext>
            </a:extLst>
          </p:cNvPr>
          <p:cNvPicPr>
            <a:picLocks noChangeAspect="1"/>
          </p:cNvPicPr>
          <p:nvPr/>
        </p:nvPicPr>
        <p:blipFill>
          <a:blip r:embed="rId3"/>
          <a:stretch>
            <a:fillRect/>
          </a:stretch>
        </p:blipFill>
        <p:spPr>
          <a:xfrm>
            <a:off x="5921378" y="4078187"/>
            <a:ext cx="3295951" cy="2624553"/>
          </a:xfrm>
          <a:prstGeom prst="rect">
            <a:avLst/>
          </a:prstGeom>
        </p:spPr>
      </p:pic>
    </p:spTree>
    <p:extLst>
      <p:ext uri="{BB962C8B-B14F-4D97-AF65-F5344CB8AC3E}">
        <p14:creationId xmlns:p14="http://schemas.microsoft.com/office/powerpoint/2010/main" val="3461199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Toward a Philosophy of the Act (University of Texas Press Slavic Series  Book 10) - Kindle edition by Bakhtin, M. M., Holquist, Michael, Liapunov,  Vadim, Liapunov, Vadim. Politics &amp; Social Sciences Kindle">
            <a:extLst>
              <a:ext uri="{FF2B5EF4-FFF2-40B4-BE49-F238E27FC236}">
                <a16:creationId xmlns:a16="http://schemas.microsoft.com/office/drawing/2014/main" id="{B308C755-6B54-DD89-AA11-4C6F2793A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7045"/>
          <a:stretch/>
        </p:blipFill>
        <p:spPr bwMode="auto">
          <a:xfrm>
            <a:off x="776275" y="965199"/>
            <a:ext cx="3346395" cy="4927602"/>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75932ED-32A7-EA65-CCE6-A51EABAF2A53}"/>
              </a:ext>
            </a:extLst>
          </p:cNvPr>
          <p:cNvSpPr>
            <a:spLocks noGrp="1"/>
          </p:cNvSpPr>
          <p:nvPr>
            <p:ph type="title"/>
          </p:nvPr>
        </p:nvSpPr>
        <p:spPr>
          <a:xfrm>
            <a:off x="5566752" y="807720"/>
            <a:ext cx="6371819" cy="4515196"/>
          </a:xfrm>
        </p:spPr>
        <p:txBody>
          <a:bodyPr vert="horz" lIns="91440" tIns="45720" rIns="91440" bIns="45720" rtlCol="0" anchor="b">
            <a:normAutofit/>
          </a:bodyPr>
          <a:lstStyle/>
          <a:p>
            <a:r>
              <a:rPr lang="en-US" kern="1200" dirty="0">
                <a:solidFill>
                  <a:srgbClr val="FFFFFF"/>
                </a:solidFill>
                <a:latin typeface="+mj-lt"/>
                <a:ea typeface="+mj-ea"/>
                <a:cs typeface="+mj-cs"/>
              </a:rPr>
              <a:t>“[…] Aesthetic activity as well is powerless to take possession of that moment of Being which is constituted by the transitiveness and open event-ness of Being” (p. 1).</a:t>
            </a:r>
          </a:p>
        </p:txBody>
      </p:sp>
      <p:sp>
        <p:nvSpPr>
          <p:cNvPr id="139"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9E84E0A-488F-4E03-E2C4-BFA15E5C7075}"/>
              </a:ext>
            </a:extLst>
          </p:cNvPr>
          <p:cNvSpPr>
            <a:spLocks noGrp="1"/>
          </p:cNvSpPr>
          <p:nvPr>
            <p:ph type="sldNum" sz="quarter" idx="12"/>
          </p:nvPr>
        </p:nvSpPr>
        <p:spPr>
          <a:xfrm>
            <a:off x="9832848" y="6356350"/>
            <a:ext cx="1520952" cy="365125"/>
          </a:xfrm>
        </p:spPr>
        <p:txBody>
          <a:bodyPr vert="horz" lIns="91440" tIns="45720" rIns="91440" bIns="45720" rtlCol="0" anchor="ctr">
            <a:normAutofit/>
          </a:bodyPr>
          <a:lstStyle/>
          <a:p>
            <a:pPr>
              <a:spcAft>
                <a:spcPts val="600"/>
              </a:spcAft>
              <a:defRPr/>
            </a:pPr>
            <a:fld id="{EE1939C1-24D7-49E9-A58A-7960365209F5}" type="slidenum">
              <a:rPr lang="en-US">
                <a:solidFill>
                  <a:srgbClr val="FFFFFF"/>
                </a:solidFill>
              </a:rPr>
              <a:pPr>
                <a:spcAft>
                  <a:spcPts val="600"/>
                </a:spcAft>
                <a:defRPr/>
              </a:pPr>
              <a:t>25</a:t>
            </a:fld>
            <a:endParaRPr lang="en-US">
              <a:solidFill>
                <a:srgbClr val="FFFFFF"/>
              </a:solidFill>
            </a:endParaRPr>
          </a:p>
        </p:txBody>
      </p:sp>
    </p:spTree>
    <p:extLst>
      <p:ext uri="{BB962C8B-B14F-4D97-AF65-F5344CB8AC3E}">
        <p14:creationId xmlns:p14="http://schemas.microsoft.com/office/powerpoint/2010/main" val="160465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95123C33-5DA2-C236-1046-1C89E8A21A91}"/>
              </a:ext>
            </a:extLst>
          </p:cNvPr>
          <p:cNvGraphicFramePr>
            <a:graphicFrameLocks noGrp="1"/>
          </p:cNvGraphicFramePr>
          <p:nvPr>
            <p:ph idx="1"/>
            <p:extLst>
              <p:ext uri="{D42A27DB-BD31-4B8C-83A1-F6EECF244321}">
                <p14:modId xmlns:p14="http://schemas.microsoft.com/office/powerpoint/2010/main" val="472747700"/>
              </p:ext>
            </p:extLst>
          </p:nvPr>
        </p:nvGraphicFramePr>
        <p:xfrm>
          <a:off x="3947160" y="3672839"/>
          <a:ext cx="7406640" cy="25041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80C3C1A-61F0-E89A-632D-01C4AD7504A9}"/>
              </a:ext>
            </a:extLst>
          </p:cNvPr>
          <p:cNvSpPr>
            <a:spLocks noGrp="1"/>
          </p:cNvSpPr>
          <p:nvPr>
            <p:ph type="sldNum" sz="quarter" idx="12"/>
          </p:nvPr>
        </p:nvSpPr>
        <p:spPr/>
        <p:txBody>
          <a:bodyPr/>
          <a:lstStyle/>
          <a:p>
            <a:fld id="{EE1939C1-24D7-49E9-A58A-7960365209F5}" type="slidenum">
              <a:rPr lang="en-US" smtClean="0"/>
              <a:t>26</a:t>
            </a:fld>
            <a:endParaRPr lang="en-US"/>
          </a:p>
        </p:txBody>
      </p:sp>
      <p:sp>
        <p:nvSpPr>
          <p:cNvPr id="5" name="Title 1">
            <a:extLst>
              <a:ext uri="{FF2B5EF4-FFF2-40B4-BE49-F238E27FC236}">
                <a16:creationId xmlns:a16="http://schemas.microsoft.com/office/drawing/2014/main" id="{28E8BD3F-DF43-A960-EF47-F39B7A353A6E}"/>
              </a:ext>
            </a:extLst>
          </p:cNvPr>
          <p:cNvSpPr txBox="1">
            <a:spLocks/>
          </p:cNvSpPr>
          <p:nvPr/>
        </p:nvSpPr>
        <p:spPr>
          <a:xfrm>
            <a:off x="3467100" y="681039"/>
            <a:ext cx="8465070" cy="22570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Bakhtin’s Solution is ‘</a:t>
            </a:r>
            <a:r>
              <a:rPr lang="en-US" sz="3200" b="1" i="1" dirty="0">
                <a:solidFill>
                  <a:srgbClr val="0070C0"/>
                </a:solidFill>
              </a:rPr>
              <a:t>Participative</a:t>
            </a:r>
            <a:r>
              <a:rPr lang="en-US" sz="3200" dirty="0"/>
              <a:t> </a:t>
            </a:r>
            <a:r>
              <a:rPr lang="en-US" sz="3200" b="1" dirty="0">
                <a:solidFill>
                  <a:srgbClr val="0070C0"/>
                </a:solidFill>
              </a:rPr>
              <a:t>Thinking</a:t>
            </a:r>
            <a:r>
              <a:rPr lang="en-US" sz="3200" dirty="0"/>
              <a:t>’ for </a:t>
            </a:r>
            <a:r>
              <a:rPr lang="en-US" sz="3200" dirty="0">
                <a:solidFill>
                  <a:srgbClr val="0070C0"/>
                </a:solidFill>
                <a:highlight>
                  <a:srgbClr val="FFFF00"/>
                </a:highlight>
              </a:rPr>
              <a:t>Aesthetic seeing</a:t>
            </a:r>
            <a:r>
              <a:rPr lang="en-US" sz="3200" dirty="0">
                <a:solidFill>
                  <a:srgbClr val="0070C0"/>
                </a:solidFill>
              </a:rPr>
              <a:t>, INTERANIMATING </a:t>
            </a:r>
          </a:p>
          <a:p>
            <a:pPr algn="ctr"/>
            <a:endParaRPr lang="en-US" sz="3200" dirty="0">
              <a:solidFill>
                <a:srgbClr val="0070C0"/>
              </a:solidFill>
            </a:endParaRPr>
          </a:p>
          <a:p>
            <a:pPr algn="ctr"/>
            <a:r>
              <a:rPr lang="en-US" sz="3200" dirty="0">
                <a:solidFill>
                  <a:srgbClr val="0070C0"/>
                </a:solidFill>
              </a:rPr>
              <a:t> 1) Aesthetic discourse, with 2) Cognitive discourse &amp; 3) </a:t>
            </a:r>
            <a:r>
              <a:rPr lang="en-US" sz="3200" b="1" i="1" dirty="0"/>
              <a:t>ANSWERABILITY ETHICS discourse </a:t>
            </a:r>
          </a:p>
          <a:p>
            <a:pPr algn="ctr"/>
            <a:endParaRPr lang="en-US" sz="3200" b="1" i="1" dirty="0"/>
          </a:p>
          <a:p>
            <a:pPr algn="ctr"/>
            <a:r>
              <a:rPr lang="en-US" sz="3200" dirty="0"/>
              <a:t>The Interanimating of 1, 2, &amp; 3 is happening in </a:t>
            </a:r>
          </a:p>
          <a:p>
            <a:pPr algn="ctr"/>
            <a:r>
              <a:rPr lang="en-US" sz="3200" dirty="0"/>
              <a:t>(</a:t>
            </a:r>
            <a:r>
              <a:rPr lang="en-US" sz="3200" b="1" dirty="0">
                <a:solidFill>
                  <a:srgbClr val="0070C0"/>
                </a:solidFill>
              </a:rPr>
              <a:t>process #4</a:t>
            </a:r>
            <a:r>
              <a:rPr lang="en-US" sz="3200" dirty="0"/>
              <a:t>) </a:t>
            </a:r>
            <a:r>
              <a:rPr lang="en-US" sz="3200" b="1" i="1" dirty="0">
                <a:latin typeface="Baloo" panose="03080902040302020200" pitchFamily="66" charset="77"/>
                <a:cs typeface="Baloo" panose="03080902040302020200" pitchFamily="66" charset="77"/>
              </a:rPr>
              <a:t>Once-occurrent-event-ness of Being</a:t>
            </a:r>
          </a:p>
        </p:txBody>
      </p:sp>
      <p:pic>
        <p:nvPicPr>
          <p:cNvPr id="6" name="Picture 2" descr="Toward a Philosophy of the Act (University of Texas Press Slavic Series  Book 10) - Kindle edition by Bakhtin, M. M., Holquist, Michael, Liapunov,  Vadim, Liapunov, Vadim. Politics &amp; Social Sciences Kindle">
            <a:extLst>
              <a:ext uri="{FF2B5EF4-FFF2-40B4-BE49-F238E27FC236}">
                <a16:creationId xmlns:a16="http://schemas.microsoft.com/office/drawing/2014/main" id="{A603EA47-B387-F19A-7DC1-25233C5931B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 b="7045"/>
          <a:stretch/>
        </p:blipFill>
        <p:spPr bwMode="auto">
          <a:xfrm>
            <a:off x="484215" y="903052"/>
            <a:ext cx="2982885" cy="439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320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447F-8F9C-8FD3-A5BC-72532A383CD1}"/>
              </a:ext>
            </a:extLst>
          </p:cNvPr>
          <p:cNvSpPr>
            <a:spLocks noGrp="1"/>
          </p:cNvSpPr>
          <p:nvPr>
            <p:ph type="title"/>
          </p:nvPr>
        </p:nvSpPr>
        <p:spPr>
          <a:xfrm>
            <a:off x="838200" y="185737"/>
            <a:ext cx="10515600" cy="2018309"/>
          </a:xfrm>
        </p:spPr>
        <p:txBody>
          <a:bodyPr>
            <a:normAutofit/>
          </a:bodyPr>
          <a:lstStyle/>
          <a:p>
            <a:pPr algn="ctr"/>
            <a:r>
              <a:rPr lang="en-US" b="1" dirty="0">
                <a:solidFill>
                  <a:srgbClr val="C00000"/>
                </a:solidFill>
              </a:rPr>
              <a:t>When did you feel an Obligation to act in an </a:t>
            </a:r>
            <a:r>
              <a:rPr lang="en-US" b="1" i="1" u="sng" dirty="0">
                <a:solidFill>
                  <a:srgbClr val="C00000"/>
                </a:solidFill>
              </a:rPr>
              <a:t>ethical way</a:t>
            </a:r>
            <a:r>
              <a:rPr lang="en-US" b="1" dirty="0">
                <a:solidFill>
                  <a:srgbClr val="C00000"/>
                </a:solidFill>
              </a:rPr>
              <a:t>, in the </a:t>
            </a:r>
            <a:br>
              <a:rPr lang="en-US" b="1" dirty="0">
                <a:solidFill>
                  <a:srgbClr val="C00000"/>
                </a:solidFill>
              </a:rPr>
            </a:br>
            <a:r>
              <a:rPr lang="en-US" b="1" dirty="0">
                <a:solidFill>
                  <a:srgbClr val="C00000"/>
                </a:solidFill>
              </a:rPr>
              <a:t>ONCE-OCCURRENT-EVENT-NESS of BEING?</a:t>
            </a:r>
          </a:p>
        </p:txBody>
      </p:sp>
      <p:sp>
        <p:nvSpPr>
          <p:cNvPr id="3" name="Content Placeholder 2">
            <a:extLst>
              <a:ext uri="{FF2B5EF4-FFF2-40B4-BE49-F238E27FC236}">
                <a16:creationId xmlns:a16="http://schemas.microsoft.com/office/drawing/2014/main" id="{1835B585-6F1D-8ED4-1332-97EE26E5FBDC}"/>
              </a:ext>
            </a:extLst>
          </p:cNvPr>
          <p:cNvSpPr>
            <a:spLocks noGrp="1"/>
          </p:cNvSpPr>
          <p:nvPr>
            <p:ph idx="1"/>
          </p:nvPr>
        </p:nvSpPr>
        <p:spPr>
          <a:xfrm>
            <a:off x="4058099" y="2204046"/>
            <a:ext cx="3087100" cy="1390075"/>
          </a:xfrm>
        </p:spPr>
        <p:txBody>
          <a:bodyPr/>
          <a:lstStyle/>
          <a:p>
            <a:pPr marL="0" indent="0" algn="ctr">
              <a:buNone/>
            </a:pPr>
            <a:r>
              <a:rPr lang="en-US" dirty="0">
                <a:solidFill>
                  <a:srgbClr val="C00000"/>
                </a:solidFill>
              </a:rPr>
              <a:t>From Past History to Present Here-and-Now</a:t>
            </a:r>
          </a:p>
        </p:txBody>
      </p:sp>
      <p:sp>
        <p:nvSpPr>
          <p:cNvPr id="4" name="Slide Number Placeholder 3">
            <a:extLst>
              <a:ext uri="{FF2B5EF4-FFF2-40B4-BE49-F238E27FC236}">
                <a16:creationId xmlns:a16="http://schemas.microsoft.com/office/drawing/2014/main" id="{E94C3D7E-4764-6711-765A-F91860970914}"/>
              </a:ext>
            </a:extLst>
          </p:cNvPr>
          <p:cNvSpPr>
            <a:spLocks noGrp="1"/>
          </p:cNvSpPr>
          <p:nvPr>
            <p:ph type="sldNum" sz="quarter" idx="12"/>
          </p:nvPr>
        </p:nvSpPr>
        <p:spPr/>
        <p:txBody>
          <a:bodyPr/>
          <a:lstStyle/>
          <a:p>
            <a:fld id="{EE1939C1-24D7-49E9-A58A-7960365209F5}" type="slidenum">
              <a:rPr lang="en-US" smtClean="0"/>
              <a:t>27</a:t>
            </a:fld>
            <a:endParaRPr lang="en-US"/>
          </a:p>
        </p:txBody>
      </p:sp>
      <p:pic>
        <p:nvPicPr>
          <p:cNvPr id="5" name="Picture 4">
            <a:extLst>
              <a:ext uri="{FF2B5EF4-FFF2-40B4-BE49-F238E27FC236}">
                <a16:creationId xmlns:a16="http://schemas.microsoft.com/office/drawing/2014/main" id="{48C6109C-7E35-DE03-B387-31C7B3CA2437}"/>
              </a:ext>
            </a:extLst>
          </p:cNvPr>
          <p:cNvPicPr>
            <a:picLocks noChangeAspect="1"/>
          </p:cNvPicPr>
          <p:nvPr/>
        </p:nvPicPr>
        <p:blipFill>
          <a:blip r:embed="rId2"/>
          <a:stretch>
            <a:fillRect/>
          </a:stretch>
        </p:blipFill>
        <p:spPr>
          <a:xfrm>
            <a:off x="7374956" y="2204046"/>
            <a:ext cx="4650482" cy="3703161"/>
          </a:xfrm>
          <a:prstGeom prst="rect">
            <a:avLst/>
          </a:prstGeom>
        </p:spPr>
      </p:pic>
      <p:pic>
        <p:nvPicPr>
          <p:cNvPr id="6" name="Picture 5">
            <a:extLst>
              <a:ext uri="{FF2B5EF4-FFF2-40B4-BE49-F238E27FC236}">
                <a16:creationId xmlns:a16="http://schemas.microsoft.com/office/drawing/2014/main" id="{9B72C1F7-A73B-9E59-849A-9709844CDC3E}"/>
              </a:ext>
            </a:extLst>
          </p:cNvPr>
          <p:cNvPicPr>
            <a:picLocks noChangeAspect="1"/>
          </p:cNvPicPr>
          <p:nvPr/>
        </p:nvPicPr>
        <p:blipFill rotWithShape="1">
          <a:blip r:embed="rId3"/>
          <a:srcRect t="1347" b="4268"/>
          <a:stretch/>
        </p:blipFill>
        <p:spPr>
          <a:xfrm>
            <a:off x="2" y="2576944"/>
            <a:ext cx="4387492" cy="4281055"/>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TextBox 6">
            <a:extLst>
              <a:ext uri="{FF2B5EF4-FFF2-40B4-BE49-F238E27FC236}">
                <a16:creationId xmlns:a16="http://schemas.microsoft.com/office/drawing/2014/main" id="{9AE0880C-6354-C2A0-2CBB-8AAE9251BAE0}"/>
              </a:ext>
            </a:extLst>
          </p:cNvPr>
          <p:cNvSpPr txBox="1"/>
          <p:nvPr/>
        </p:nvSpPr>
        <p:spPr>
          <a:xfrm>
            <a:off x="4250028" y="3902299"/>
            <a:ext cx="3087100" cy="2062103"/>
          </a:xfrm>
          <a:prstGeom prst="rect">
            <a:avLst/>
          </a:prstGeom>
          <a:noFill/>
        </p:spPr>
        <p:txBody>
          <a:bodyPr wrap="square" rtlCol="0">
            <a:spAutoFit/>
          </a:bodyPr>
          <a:lstStyle/>
          <a:p>
            <a:pPr algn="ctr"/>
            <a:r>
              <a:rPr lang="en-US" sz="3200" b="1" dirty="0"/>
              <a:t>Tell a brief version of your story in </a:t>
            </a:r>
          </a:p>
          <a:p>
            <a:r>
              <a:rPr lang="en-US" sz="3200" b="1" dirty="0"/>
              <a:t>1 minute or less</a:t>
            </a:r>
          </a:p>
        </p:txBody>
      </p:sp>
    </p:spTree>
    <p:extLst>
      <p:ext uri="{BB962C8B-B14F-4D97-AF65-F5344CB8AC3E}">
        <p14:creationId xmlns:p14="http://schemas.microsoft.com/office/powerpoint/2010/main" val="737273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F07269A-6A34-B66A-B4C0-33601EA85F6E}"/>
              </a:ext>
            </a:extLst>
          </p:cNvPr>
          <p:cNvSpPr>
            <a:spLocks noGrp="1"/>
          </p:cNvSpPr>
          <p:nvPr>
            <p:ph type="title"/>
          </p:nvPr>
        </p:nvSpPr>
        <p:spPr>
          <a:xfrm>
            <a:off x="1146879" y="998002"/>
            <a:ext cx="3182940" cy="1471959"/>
          </a:xfrm>
        </p:spPr>
        <p:txBody>
          <a:bodyPr>
            <a:normAutofit/>
          </a:bodyPr>
          <a:lstStyle/>
          <a:p>
            <a:r>
              <a:rPr lang="en-US" sz="3300" b="1" dirty="0">
                <a:solidFill>
                  <a:srgbClr val="FFFFFF"/>
                </a:solidFill>
              </a:rPr>
              <a:t>What is Antenarrative Process #3</a:t>
            </a:r>
          </a:p>
        </p:txBody>
      </p:sp>
      <p:sp>
        <p:nvSpPr>
          <p:cNvPr id="3" name="Content Placeholder 2">
            <a:extLst>
              <a:ext uri="{FF2B5EF4-FFF2-40B4-BE49-F238E27FC236}">
                <a16:creationId xmlns:a16="http://schemas.microsoft.com/office/drawing/2014/main" id="{2E53BF29-60C4-FE25-7F25-5CA24FC09CF3}"/>
              </a:ext>
            </a:extLst>
          </p:cNvPr>
          <p:cNvSpPr>
            <a:spLocks noGrp="1"/>
          </p:cNvSpPr>
          <p:nvPr>
            <p:ph idx="1"/>
          </p:nvPr>
        </p:nvSpPr>
        <p:spPr>
          <a:xfrm>
            <a:off x="1139635" y="2546161"/>
            <a:ext cx="3200451" cy="2985929"/>
          </a:xfrm>
        </p:spPr>
        <p:txBody>
          <a:bodyPr anchor="t">
            <a:normAutofit/>
          </a:bodyPr>
          <a:lstStyle/>
          <a:p>
            <a:pPr marL="0" indent="0">
              <a:buNone/>
            </a:pPr>
            <a:r>
              <a:rPr lang="en-US" sz="2400" dirty="0">
                <a:solidFill>
                  <a:srgbClr val="FEFFFF"/>
                </a:solidFill>
              </a:rPr>
              <a:t>Many Future-Making Process BETS are in play.</a:t>
            </a:r>
          </a:p>
          <a:p>
            <a:pPr marL="0" indent="0">
              <a:buNone/>
            </a:pPr>
            <a:endParaRPr lang="en-US" sz="2400" dirty="0">
              <a:solidFill>
                <a:srgbClr val="FEFFFF"/>
              </a:solidFill>
            </a:endParaRPr>
          </a:p>
          <a:p>
            <a:pPr marL="0" indent="0">
              <a:buNone/>
            </a:pPr>
            <a:r>
              <a:rPr lang="en-US" sz="2400" dirty="0">
                <a:solidFill>
                  <a:srgbClr val="FEFFFF"/>
                </a:solidFill>
              </a:rPr>
              <a:t>There are ANTES (as in Poker, to commit one to a Future-Making COLLABORATION Path</a:t>
            </a:r>
          </a:p>
        </p:txBody>
      </p:sp>
      <p:pic>
        <p:nvPicPr>
          <p:cNvPr id="5" name="Picture 4">
            <a:extLst>
              <a:ext uri="{FF2B5EF4-FFF2-40B4-BE49-F238E27FC236}">
                <a16:creationId xmlns:a16="http://schemas.microsoft.com/office/drawing/2014/main" id="{3FF90D0A-4746-566A-189A-6035B27C4C0E}"/>
              </a:ext>
            </a:extLst>
          </p:cNvPr>
          <p:cNvPicPr>
            <a:picLocks noChangeAspect="1"/>
          </p:cNvPicPr>
          <p:nvPr/>
        </p:nvPicPr>
        <p:blipFill>
          <a:blip r:embed="rId2"/>
          <a:stretch>
            <a:fillRect/>
          </a:stretch>
        </p:blipFill>
        <p:spPr>
          <a:xfrm>
            <a:off x="7237776" y="559805"/>
            <a:ext cx="5080967" cy="5251646"/>
          </a:xfrm>
          <a:prstGeom prst="rect">
            <a:avLst/>
          </a:prstGeom>
        </p:spPr>
      </p:pic>
      <p:sp>
        <p:nvSpPr>
          <p:cNvPr id="4" name="Slide Number Placeholder 3">
            <a:extLst>
              <a:ext uri="{FF2B5EF4-FFF2-40B4-BE49-F238E27FC236}">
                <a16:creationId xmlns:a16="http://schemas.microsoft.com/office/drawing/2014/main" id="{5C3D7BEF-2BCC-2C68-C499-3F90A6B01294}"/>
              </a:ext>
            </a:extLst>
          </p:cNvPr>
          <p:cNvSpPr>
            <a:spLocks noGrp="1"/>
          </p:cNvSpPr>
          <p:nvPr>
            <p:ph type="sldNum" sz="quarter" idx="12"/>
          </p:nvPr>
        </p:nvSpPr>
        <p:spPr>
          <a:xfrm>
            <a:off x="10707624" y="6382512"/>
            <a:ext cx="685800" cy="320040"/>
          </a:xfrm>
        </p:spPr>
        <p:txBody>
          <a:bodyPr anchor="ctr">
            <a:normAutofit/>
          </a:bodyPr>
          <a:lstStyle/>
          <a:p>
            <a:pPr>
              <a:spcAft>
                <a:spcPts val="600"/>
              </a:spcAft>
            </a:pPr>
            <a:fld id="{EE1939C1-24D7-49E9-A58A-7960365209F5}" type="slidenum">
              <a:rPr lang="en-US" sz="1000"/>
              <a:pPr>
                <a:spcAft>
                  <a:spcPts val="600"/>
                </a:spcAft>
              </a:pPr>
              <a:t>28</a:t>
            </a:fld>
            <a:endParaRPr lang="en-US" sz="1000"/>
          </a:p>
        </p:txBody>
      </p:sp>
      <p:sp>
        <p:nvSpPr>
          <p:cNvPr id="6" name="TextBox 5">
            <a:extLst>
              <a:ext uri="{FF2B5EF4-FFF2-40B4-BE49-F238E27FC236}">
                <a16:creationId xmlns:a16="http://schemas.microsoft.com/office/drawing/2014/main" id="{06634424-B539-F5C7-ED0B-9EE924CBC67D}"/>
              </a:ext>
            </a:extLst>
          </p:cNvPr>
          <p:cNvSpPr txBox="1"/>
          <p:nvPr/>
        </p:nvSpPr>
        <p:spPr>
          <a:xfrm>
            <a:off x="8822295" y="2170531"/>
            <a:ext cx="1911927" cy="1815882"/>
          </a:xfrm>
          <a:prstGeom prst="rect">
            <a:avLst/>
          </a:prstGeom>
          <a:noFill/>
        </p:spPr>
        <p:txBody>
          <a:bodyPr wrap="square" rtlCol="0">
            <a:spAutoFit/>
          </a:bodyPr>
          <a:lstStyle/>
          <a:p>
            <a:r>
              <a:rPr lang="en-US" sz="2800" b="1" dirty="0"/>
              <a:t>Making Bets on the Future is a PROCESS</a:t>
            </a:r>
          </a:p>
        </p:txBody>
      </p:sp>
      <p:sp>
        <p:nvSpPr>
          <p:cNvPr id="13" name="Content Placeholder 2">
            <a:extLst>
              <a:ext uri="{FF2B5EF4-FFF2-40B4-BE49-F238E27FC236}">
                <a16:creationId xmlns:a16="http://schemas.microsoft.com/office/drawing/2014/main" id="{92226ED2-58F6-1BDB-1258-574360DDB013}"/>
              </a:ext>
            </a:extLst>
          </p:cNvPr>
          <p:cNvSpPr txBox="1">
            <a:spLocks/>
          </p:cNvSpPr>
          <p:nvPr/>
        </p:nvSpPr>
        <p:spPr>
          <a:xfrm>
            <a:off x="4692522" y="2606183"/>
            <a:ext cx="3087100" cy="1390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00000"/>
                </a:solidFill>
              </a:rPr>
              <a:t>From Future-Making to Present Here-and-Now</a:t>
            </a:r>
          </a:p>
        </p:txBody>
      </p:sp>
    </p:spTree>
    <p:extLst>
      <p:ext uri="{BB962C8B-B14F-4D97-AF65-F5344CB8AC3E}">
        <p14:creationId xmlns:p14="http://schemas.microsoft.com/office/powerpoint/2010/main" val="40075712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79C0369-A022-4605-B2F4-7773B74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6">
            <a:extLst>
              <a:ext uri="{FF2B5EF4-FFF2-40B4-BE49-F238E27FC236}">
                <a16:creationId xmlns:a16="http://schemas.microsoft.com/office/drawing/2014/main" id="{FFFD28B7-CC22-4615-B487-71F011040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Rectangle 8">
            <a:extLst>
              <a:ext uri="{FF2B5EF4-FFF2-40B4-BE49-F238E27FC236}">
                <a16:creationId xmlns:a16="http://schemas.microsoft.com/office/drawing/2014/main" id="{712E4DE6-A2E5-4786-B1B9-795E13D12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7">
            <a:extLst>
              <a:ext uri="{FF2B5EF4-FFF2-40B4-BE49-F238E27FC236}">
                <a16:creationId xmlns:a16="http://schemas.microsoft.com/office/drawing/2014/main" id="{176DEB1C-09CA-478A-AEEF-963E89897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Rectangle 8">
            <a:extLst>
              <a:ext uri="{FF2B5EF4-FFF2-40B4-BE49-F238E27FC236}">
                <a16:creationId xmlns:a16="http://schemas.microsoft.com/office/drawing/2014/main" id="{28861D55-9A89-4552-8E10-2201E1991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644382"/>
            <a:ext cx="10734055"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ABFC937-CF19-F359-74BD-8EAEB604B9CA}"/>
              </a:ext>
            </a:extLst>
          </p:cNvPr>
          <p:cNvSpPr>
            <a:spLocks noGrp="1"/>
          </p:cNvSpPr>
          <p:nvPr>
            <p:ph type="title"/>
          </p:nvPr>
        </p:nvSpPr>
        <p:spPr>
          <a:xfrm>
            <a:off x="1570455" y="1118009"/>
            <a:ext cx="4194241" cy="3180360"/>
          </a:xfrm>
        </p:spPr>
        <p:txBody>
          <a:bodyPr vert="horz" lIns="91440" tIns="45720" rIns="91440" bIns="45720" rtlCol="0" anchor="b">
            <a:normAutofit/>
          </a:bodyPr>
          <a:lstStyle/>
          <a:p>
            <a:r>
              <a:rPr lang="en-US" sz="5400" kern="1200" dirty="0">
                <a:solidFill>
                  <a:srgbClr val="FFFFFF"/>
                </a:solidFill>
                <a:latin typeface="+mj-lt"/>
                <a:ea typeface="+mj-ea"/>
                <a:cs typeface="+mj-cs"/>
              </a:rPr>
              <a:t>What is Antenarrative Process #5?</a:t>
            </a:r>
          </a:p>
        </p:txBody>
      </p:sp>
      <p:sp>
        <p:nvSpPr>
          <p:cNvPr id="3" name="Content Placeholder 2">
            <a:extLst>
              <a:ext uri="{FF2B5EF4-FFF2-40B4-BE49-F238E27FC236}">
                <a16:creationId xmlns:a16="http://schemas.microsoft.com/office/drawing/2014/main" id="{DB46F2CD-1F3F-B8D7-CDE1-ABC9BA025F69}"/>
              </a:ext>
            </a:extLst>
          </p:cNvPr>
          <p:cNvSpPr>
            <a:spLocks noGrp="1"/>
          </p:cNvSpPr>
          <p:nvPr>
            <p:ph idx="1"/>
          </p:nvPr>
        </p:nvSpPr>
        <p:spPr>
          <a:xfrm>
            <a:off x="1570455" y="4365267"/>
            <a:ext cx="4203811" cy="1374724"/>
          </a:xfrm>
        </p:spPr>
        <p:txBody>
          <a:bodyPr vert="horz" lIns="91440" tIns="45720" rIns="91440" bIns="45720" rtlCol="0">
            <a:normAutofit/>
          </a:bodyPr>
          <a:lstStyle/>
          <a:p>
            <a:pPr marL="0" indent="0">
              <a:buNone/>
            </a:pPr>
            <a:r>
              <a:rPr lang="en-US" kern="1200" dirty="0">
                <a:solidFill>
                  <a:srgbClr val="FFFFFF"/>
                </a:solidFill>
                <a:latin typeface="+mn-lt"/>
                <a:ea typeface="+mn-ea"/>
                <a:cs typeface="+mn-cs"/>
              </a:rPr>
              <a:t>Becoming Process from two temporalizing directions to Fulfill in-Being</a:t>
            </a:r>
          </a:p>
        </p:txBody>
      </p:sp>
      <p:pic>
        <p:nvPicPr>
          <p:cNvPr id="6" name="Picture 5">
            <a:extLst>
              <a:ext uri="{FF2B5EF4-FFF2-40B4-BE49-F238E27FC236}">
                <a16:creationId xmlns:a16="http://schemas.microsoft.com/office/drawing/2014/main" id="{CE21CEB0-9064-8EB0-BC48-F916D0559F5D}"/>
              </a:ext>
            </a:extLst>
          </p:cNvPr>
          <p:cNvPicPr>
            <a:picLocks noChangeAspect="1"/>
          </p:cNvPicPr>
          <p:nvPr/>
        </p:nvPicPr>
        <p:blipFill rotWithShape="1">
          <a:blip r:embed="rId2">
            <a:extLst>
              <a:ext uri="{28A0092B-C50C-407E-A947-70E740481C1C}">
                <a14:useLocalDpi xmlns:a14="http://schemas.microsoft.com/office/drawing/2010/main" val="0"/>
              </a:ext>
            </a:extLst>
          </a:blip>
          <a:srcRect l="26571" t="27462" r="36779" b="50499"/>
          <a:stretch/>
        </p:blipFill>
        <p:spPr>
          <a:xfrm>
            <a:off x="5737217" y="1979456"/>
            <a:ext cx="5632452" cy="2453339"/>
          </a:xfrm>
          <a:prstGeom prst="rect">
            <a:avLst/>
          </a:prstGeom>
        </p:spPr>
      </p:pic>
      <p:sp>
        <p:nvSpPr>
          <p:cNvPr id="4" name="Slide Number Placeholder 3">
            <a:extLst>
              <a:ext uri="{FF2B5EF4-FFF2-40B4-BE49-F238E27FC236}">
                <a16:creationId xmlns:a16="http://schemas.microsoft.com/office/drawing/2014/main" id="{B3703E16-B5C7-2670-55EE-B56F83A21512}"/>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defRPr/>
            </a:pPr>
            <a:fld id="{EE1939C1-24D7-49E9-A58A-7960365209F5}" type="slidenum">
              <a:rPr lang="en-US" sz="1000"/>
              <a:pPr>
                <a:spcAft>
                  <a:spcPts val="600"/>
                </a:spcAft>
                <a:defRPr/>
              </a:pPr>
              <a:t>29</a:t>
            </a:fld>
            <a:endParaRPr lang="en-US" sz="1000"/>
          </a:p>
        </p:txBody>
      </p:sp>
    </p:spTree>
    <p:extLst>
      <p:ext uri="{BB962C8B-B14F-4D97-AF65-F5344CB8AC3E}">
        <p14:creationId xmlns:p14="http://schemas.microsoft.com/office/powerpoint/2010/main" val="4713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307A6-3949-1115-DFA8-E7B0B5CDBCBF}"/>
              </a:ext>
            </a:extLst>
          </p:cNvPr>
          <p:cNvSpPr>
            <a:spLocks noGrp="1"/>
          </p:cNvSpPr>
          <p:nvPr>
            <p:ph type="title"/>
          </p:nvPr>
        </p:nvSpPr>
        <p:spPr>
          <a:xfrm>
            <a:off x="1109980" y="4277356"/>
            <a:ext cx="9966960" cy="1560320"/>
          </a:xfrm>
        </p:spPr>
        <p:txBody>
          <a:bodyPr vert="horz" lIns="91440" tIns="45720" rIns="91440" bIns="45720" rtlCol="0" anchor="b">
            <a:normAutofit fontScale="90000"/>
          </a:bodyPr>
          <a:lstStyle/>
          <a:p>
            <a:pPr algn="ctr"/>
            <a:r>
              <a:rPr lang="en-US" sz="4900" dirty="0">
                <a:solidFill>
                  <a:srgbClr val="674B44"/>
                </a:solidFill>
              </a:rPr>
              <a:t>Modern Architectural Style, </a:t>
            </a:r>
            <a:r>
              <a:rPr lang="en-US" sz="4900" b="1" dirty="0">
                <a:solidFill>
                  <a:srgbClr val="674B44"/>
                </a:solidFill>
              </a:rPr>
              <a:t>Malmö University &amp; City </a:t>
            </a:r>
            <a:r>
              <a:rPr lang="en-US" sz="2800" b="1" dirty="0">
                <a:solidFill>
                  <a:srgbClr val="674B44"/>
                </a:solidFill>
                <a:hlinkClick r:id="rId2"/>
              </a:rPr>
              <a:t>Click CITY/University video</a:t>
            </a:r>
            <a:r>
              <a:rPr lang="en-US" sz="2800" b="1" dirty="0">
                <a:solidFill>
                  <a:srgbClr val="674B44"/>
                </a:solidFill>
              </a:rPr>
              <a:t> (Safari works)</a:t>
            </a:r>
            <a:endParaRPr lang="en-US" sz="4900" dirty="0">
              <a:solidFill>
                <a:srgbClr val="674B44"/>
              </a:solidFill>
            </a:endParaRPr>
          </a:p>
        </p:txBody>
      </p:sp>
      <p:sp>
        <p:nvSpPr>
          <p:cNvPr id="16390" name="Content Placeholder 16389">
            <a:extLst>
              <a:ext uri="{FF2B5EF4-FFF2-40B4-BE49-F238E27FC236}">
                <a16:creationId xmlns:a16="http://schemas.microsoft.com/office/drawing/2014/main" id="{5D128C60-E550-5D5D-1C0D-5D60C4AB8AA7}"/>
              </a:ext>
            </a:extLst>
          </p:cNvPr>
          <p:cNvSpPr>
            <a:spLocks noGrp="1"/>
          </p:cNvSpPr>
          <p:nvPr>
            <p:ph idx="1"/>
          </p:nvPr>
        </p:nvSpPr>
        <p:spPr>
          <a:xfrm>
            <a:off x="1709530" y="5799489"/>
            <a:ext cx="8767860" cy="440822"/>
          </a:xfrm>
        </p:spPr>
        <p:txBody>
          <a:bodyPr vert="horz" lIns="91440" tIns="45720" rIns="91440" bIns="45720" rtlCol="0">
            <a:normAutofit/>
          </a:bodyPr>
          <a:lstStyle/>
          <a:p>
            <a:pPr marL="0" indent="0" algn="ctr">
              <a:buNone/>
            </a:pPr>
            <a:r>
              <a:rPr lang="en-US" sz="2000" dirty="0">
                <a:solidFill>
                  <a:srgbClr val="674B44"/>
                </a:solidFill>
                <a:hlinkClick r:id="rId3">
                  <a:extLst>
                    <a:ext uri="{A12FA001-AC4F-418D-AE19-62706E023703}">
                      <ahyp:hlinkClr xmlns:ahyp="http://schemas.microsoft.com/office/drawing/2018/hyperlinkcolor" val="tx"/>
                    </a:ext>
                  </a:extLst>
                </a:hlinkClick>
              </a:rPr>
              <a:t>Recommend the virtual tour</a:t>
            </a:r>
            <a:r>
              <a:rPr lang="en-US" sz="2000" dirty="0">
                <a:solidFill>
                  <a:srgbClr val="674B44"/>
                </a:solidFill>
              </a:rPr>
              <a:t> (Chrome browser needed)</a:t>
            </a:r>
          </a:p>
        </p:txBody>
      </p:sp>
      <p:pic>
        <p:nvPicPr>
          <p:cNvPr id="16386" name="Picture 2" descr="5 Reasons Why International Students are Studying in Malmo, Sweden">
            <a:extLst>
              <a:ext uri="{FF2B5EF4-FFF2-40B4-BE49-F238E27FC236}">
                <a16:creationId xmlns:a16="http://schemas.microsoft.com/office/drawing/2014/main" id="{A68B38E6-F152-EF4E-43B8-546CED958C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464" r="1" b="1"/>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E37CA76-1F0C-7FFD-8AB7-49B2060B7B05}"/>
              </a:ext>
            </a:extLst>
          </p:cNvPr>
          <p:cNvSpPr>
            <a:spLocks noGrp="1"/>
          </p:cNvSpPr>
          <p:nvPr>
            <p:ph type="sldNum" sz="quarter" idx="12"/>
          </p:nvPr>
        </p:nvSpPr>
        <p:spPr/>
        <p:txBody>
          <a:bodyPr/>
          <a:lstStyle/>
          <a:p>
            <a:fld id="{EE1939C1-24D7-49E9-A58A-7960365209F5}" type="slidenum">
              <a:rPr lang="en-US" smtClean="0"/>
              <a:t>3</a:t>
            </a:fld>
            <a:endParaRPr lang="en-US"/>
          </a:p>
        </p:txBody>
      </p:sp>
    </p:spTree>
    <p:extLst>
      <p:ext uri="{BB962C8B-B14F-4D97-AF65-F5344CB8AC3E}">
        <p14:creationId xmlns:p14="http://schemas.microsoft.com/office/powerpoint/2010/main" val="170512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A7F251-82EC-AFB2-6736-055B58180F45}"/>
              </a:ext>
            </a:extLst>
          </p:cNvPr>
          <p:cNvPicPr>
            <a:picLocks noChangeAspect="1"/>
          </p:cNvPicPr>
          <p:nvPr/>
        </p:nvPicPr>
        <p:blipFill rotWithShape="1">
          <a:blip r:embed="rId2">
            <a:extLst>
              <a:ext uri="{28A0092B-C50C-407E-A947-70E740481C1C}">
                <a14:useLocalDpi xmlns:a14="http://schemas.microsoft.com/office/drawing/2010/main" val="0"/>
              </a:ext>
            </a:extLst>
          </a:blip>
          <a:srcRect l="2185" t="40172" r="3248" b="14002"/>
          <a:stretch/>
        </p:blipFill>
        <p:spPr>
          <a:xfrm>
            <a:off x="457200" y="813673"/>
            <a:ext cx="11277600" cy="5230654"/>
          </a:xfrm>
          <a:prstGeom prst="rect">
            <a:avLst/>
          </a:prstGeom>
        </p:spPr>
      </p:pic>
      <p:sp>
        <p:nvSpPr>
          <p:cNvPr id="4" name="Slide Number Placeholder 3">
            <a:extLst>
              <a:ext uri="{FF2B5EF4-FFF2-40B4-BE49-F238E27FC236}">
                <a16:creationId xmlns:a16="http://schemas.microsoft.com/office/drawing/2014/main" id="{AF4703B9-FE22-B7A3-9822-7889695513FE}"/>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EE1939C1-24D7-49E9-A58A-7960365209F5}" type="slidenum">
              <a:rPr lang="en-US" sz="1100">
                <a:solidFill>
                  <a:srgbClr val="FFFFFF"/>
                </a:solidFill>
              </a:rPr>
              <a:pPr>
                <a:spcAft>
                  <a:spcPts val="600"/>
                </a:spcAft>
              </a:pPr>
              <a:t>30</a:t>
            </a:fld>
            <a:endParaRPr lang="en-US" sz="1100">
              <a:solidFill>
                <a:srgbClr val="FFFFFF"/>
              </a:solidFill>
            </a:endParaRPr>
          </a:p>
        </p:txBody>
      </p:sp>
    </p:spTree>
    <p:extLst>
      <p:ext uri="{BB962C8B-B14F-4D97-AF65-F5344CB8AC3E}">
        <p14:creationId xmlns:p14="http://schemas.microsoft.com/office/powerpoint/2010/main" val="371939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9C13F-9B47-68F8-23B0-24D3C7420F87}"/>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400" kern="1200" dirty="0">
                <a:solidFill>
                  <a:schemeClr val="tx1"/>
                </a:solidFill>
                <a:latin typeface="+mj-lt"/>
                <a:ea typeface="+mj-ea"/>
                <a:cs typeface="+mj-cs"/>
              </a:rPr>
              <a:t>Swedish Eco-friendly House</a:t>
            </a:r>
          </a:p>
        </p:txBody>
      </p:sp>
      <p:pic>
        <p:nvPicPr>
          <p:cNvPr id="9224" name="Picture 8" descr="Postmodern management and organization theory (Book, 1996) [WorldCat.org]">
            <a:extLst>
              <a:ext uri="{FF2B5EF4-FFF2-40B4-BE49-F238E27FC236}">
                <a16:creationId xmlns:a16="http://schemas.microsoft.com/office/drawing/2014/main" id="{5B3CEF98-A347-AAE7-1A99-A1CBBCE83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 r="1" b="3304"/>
          <a:stretch/>
        </p:blipFill>
        <p:spPr bwMode="auto">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86ADDE58-BB01-1327-6528-4382E7A5F2E1}"/>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9006" r="20203" b="2"/>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096A78B-BFCC-20EB-00DB-3A7C355CDE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295" r="17596" b="2"/>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E191306-5987-A430-86C2-502002719F44}"/>
              </a:ext>
            </a:extLst>
          </p:cNvPr>
          <p:cNvSpPr>
            <a:spLocks noGrp="1"/>
          </p:cNvSpPr>
          <p:nvPr>
            <p:ph type="sldNum" sz="quarter" idx="12"/>
          </p:nvPr>
        </p:nvSpPr>
        <p:spPr/>
        <p:txBody>
          <a:bodyPr/>
          <a:lstStyle/>
          <a:p>
            <a:fld id="{EE1939C1-24D7-49E9-A58A-7960365209F5}" type="slidenum">
              <a:rPr lang="en-US" smtClean="0"/>
              <a:t>31</a:t>
            </a:fld>
            <a:endParaRPr lang="en-US"/>
          </a:p>
        </p:txBody>
      </p:sp>
    </p:spTree>
    <p:extLst>
      <p:ext uri="{BB962C8B-B14F-4D97-AF65-F5344CB8AC3E}">
        <p14:creationId xmlns:p14="http://schemas.microsoft.com/office/powerpoint/2010/main" val="3040122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A5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47FD31-87FD-1972-79A8-C76A83A7E50E}"/>
              </a:ext>
            </a:extLst>
          </p:cNvPr>
          <p:cNvSpPr>
            <a:spLocks noGrp="1"/>
          </p:cNvSpPr>
          <p:nvPr>
            <p:ph type="title"/>
          </p:nvPr>
        </p:nvSpPr>
        <p:spPr>
          <a:xfrm>
            <a:off x="524256" y="491260"/>
            <a:ext cx="6594189" cy="1625210"/>
          </a:xfrm>
        </p:spPr>
        <p:txBody>
          <a:bodyPr>
            <a:normAutofit/>
          </a:bodyPr>
          <a:lstStyle/>
          <a:p>
            <a:r>
              <a:rPr lang="en-US" sz="3700">
                <a:solidFill>
                  <a:srgbClr val="FFFFFF"/>
                </a:solidFill>
              </a:rPr>
              <a:t>1996 book – Radical Reflexivity becomes focus in how to do sustainability in organizations</a:t>
            </a:r>
          </a:p>
        </p:txBody>
      </p:sp>
      <p:pic>
        <p:nvPicPr>
          <p:cNvPr id="4" name="Picture 2" descr="Postmodern management and organization theory (Book, 1996) [WorldCat.org]">
            <a:extLst>
              <a:ext uri="{FF2B5EF4-FFF2-40B4-BE49-F238E27FC236}">
                <a16:creationId xmlns:a16="http://schemas.microsoft.com/office/drawing/2014/main" id="{CE72A54D-AC9C-D1C1-E004-8308F95305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98" r="-2" b="13185"/>
          <a:stretch/>
        </p:blipFill>
        <p:spPr bwMode="auto">
          <a:xfrm>
            <a:off x="321732" y="2454902"/>
            <a:ext cx="3442801" cy="408025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Walt Disney Concert Hall. Frank Gehry, architect. Los Angeles, California.  USA. – Literary Theory and Criticism">
            <a:extLst>
              <a:ext uri="{FF2B5EF4-FFF2-40B4-BE49-F238E27FC236}">
                <a16:creationId xmlns:a16="http://schemas.microsoft.com/office/drawing/2014/main" id="{6323BE3F-F88B-3E20-5403-E01A387EBF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488" r="35745" b="-2"/>
          <a:stretch/>
        </p:blipFill>
        <p:spPr bwMode="auto">
          <a:xfrm>
            <a:off x="3801934" y="2454902"/>
            <a:ext cx="3442803" cy="4080255"/>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B0695D6E-C0CE-5F7D-A3A6-8FE5BE680AD9}"/>
              </a:ext>
            </a:extLst>
          </p:cNvPr>
          <p:cNvSpPr>
            <a:spLocks noGrp="1"/>
          </p:cNvSpPr>
          <p:nvPr>
            <p:ph idx="1"/>
          </p:nvPr>
        </p:nvSpPr>
        <p:spPr>
          <a:xfrm>
            <a:off x="7957973" y="763523"/>
            <a:ext cx="3511296" cy="5330952"/>
          </a:xfrm>
        </p:spPr>
        <p:txBody>
          <a:bodyPr anchor="ctr">
            <a:normAutofit/>
          </a:bodyPr>
          <a:lstStyle/>
          <a:p>
            <a:r>
              <a:rPr lang="en-US" sz="2400">
                <a:solidFill>
                  <a:srgbClr val="FFFFFF"/>
                </a:solidFill>
              </a:rPr>
              <a:t>1991 </a:t>
            </a:r>
            <a:r>
              <a:rPr lang="en-US" sz="2400" i="1">
                <a:solidFill>
                  <a:srgbClr val="FFFFFF"/>
                </a:solidFill>
              </a:rPr>
              <a:t>Administrative Science Quarterly</a:t>
            </a:r>
            <a:r>
              <a:rPr lang="en-US" sz="2400">
                <a:solidFill>
                  <a:srgbClr val="FFFFFF"/>
                </a:solidFill>
              </a:rPr>
              <a:t> Article</a:t>
            </a:r>
          </a:p>
          <a:p>
            <a:r>
              <a:rPr lang="en-US" sz="2400">
                <a:solidFill>
                  <a:srgbClr val="FFFFFF"/>
                </a:solidFill>
              </a:rPr>
              <a:t>1995 Tamara-Land Article  in </a:t>
            </a:r>
            <a:r>
              <a:rPr lang="en-US" sz="2400" i="1">
                <a:solidFill>
                  <a:srgbClr val="FFFFFF"/>
                </a:solidFill>
              </a:rPr>
              <a:t>Academy of Management Journal </a:t>
            </a:r>
            <a:r>
              <a:rPr lang="en-US" sz="2400">
                <a:solidFill>
                  <a:srgbClr val="FFFFFF"/>
                </a:solidFill>
              </a:rPr>
              <a:t>is about Disney’s postmodern architecture used for modern purposes </a:t>
            </a:r>
          </a:p>
        </p:txBody>
      </p:sp>
      <p:sp>
        <p:nvSpPr>
          <p:cNvPr id="5" name="TextBox 4">
            <a:extLst>
              <a:ext uri="{FF2B5EF4-FFF2-40B4-BE49-F238E27FC236}">
                <a16:creationId xmlns:a16="http://schemas.microsoft.com/office/drawing/2014/main" id="{BAB9F132-6EA7-E058-57CA-2EBC54FB77D5}"/>
              </a:ext>
            </a:extLst>
          </p:cNvPr>
          <p:cNvSpPr txBox="1"/>
          <p:nvPr/>
        </p:nvSpPr>
        <p:spPr>
          <a:xfrm>
            <a:off x="3801934" y="4738255"/>
            <a:ext cx="3316510" cy="707886"/>
          </a:xfrm>
          <a:prstGeom prst="rect">
            <a:avLst/>
          </a:prstGeom>
          <a:noFill/>
        </p:spPr>
        <p:txBody>
          <a:bodyPr wrap="square" rtlCol="0">
            <a:spAutoFit/>
          </a:bodyPr>
          <a:lstStyle/>
          <a:p>
            <a:pPr algn="ctr"/>
            <a:r>
              <a:rPr lang="en-US" sz="2000" dirty="0">
                <a:solidFill>
                  <a:srgbClr val="C00000"/>
                </a:solidFill>
              </a:rPr>
              <a:t>FRANK GEHRY, Architect</a:t>
            </a:r>
          </a:p>
          <a:p>
            <a:pPr algn="ctr"/>
            <a:r>
              <a:rPr lang="en-US" sz="2000" dirty="0">
                <a:solidFill>
                  <a:srgbClr val="C00000"/>
                </a:solidFill>
              </a:rPr>
              <a:t> Disney Concert Hall</a:t>
            </a:r>
          </a:p>
        </p:txBody>
      </p:sp>
      <p:sp>
        <p:nvSpPr>
          <p:cNvPr id="6" name="Slide Number Placeholder 5">
            <a:extLst>
              <a:ext uri="{FF2B5EF4-FFF2-40B4-BE49-F238E27FC236}">
                <a16:creationId xmlns:a16="http://schemas.microsoft.com/office/drawing/2014/main" id="{905285FC-DDAC-351C-3410-62363556D917}"/>
              </a:ext>
            </a:extLst>
          </p:cNvPr>
          <p:cNvSpPr>
            <a:spLocks noGrp="1"/>
          </p:cNvSpPr>
          <p:nvPr>
            <p:ph type="sldNum" sz="quarter" idx="12"/>
          </p:nvPr>
        </p:nvSpPr>
        <p:spPr/>
        <p:txBody>
          <a:bodyPr/>
          <a:lstStyle/>
          <a:p>
            <a:fld id="{EE1939C1-24D7-49E9-A58A-7960365209F5}" type="slidenum">
              <a:rPr lang="en-US" smtClean="0"/>
              <a:t>32</a:t>
            </a:fld>
            <a:endParaRPr lang="en-US"/>
          </a:p>
        </p:txBody>
      </p:sp>
    </p:spTree>
    <p:extLst>
      <p:ext uri="{BB962C8B-B14F-4D97-AF65-F5344CB8AC3E}">
        <p14:creationId xmlns:p14="http://schemas.microsoft.com/office/powerpoint/2010/main" val="273019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EB79E-C600-F7D0-F006-8A3A8C7A1627}"/>
              </a:ext>
            </a:extLst>
          </p:cNvPr>
          <p:cNvSpPr>
            <a:spLocks noGrp="1"/>
          </p:cNvSpPr>
          <p:nvPr>
            <p:ph type="title"/>
          </p:nvPr>
        </p:nvSpPr>
        <p:spPr>
          <a:xfrm>
            <a:off x="838200" y="365125"/>
            <a:ext cx="8372302" cy="1325563"/>
          </a:xfrm>
        </p:spPr>
        <p:txBody>
          <a:bodyPr>
            <a:normAutofit fontScale="90000"/>
          </a:bodyPr>
          <a:lstStyle/>
          <a:p>
            <a:r>
              <a:rPr lang="en-US" sz="5400" dirty="0">
                <a:solidFill>
                  <a:srgbClr val="C00000"/>
                </a:solidFill>
              </a:rPr>
              <a:t>Tell a story…. About Future-Making collaboration</a:t>
            </a:r>
          </a:p>
        </p:txBody>
      </p:sp>
      <p:sp>
        <p:nvSpPr>
          <p:cNvPr id="3" name="Content Placeholder 2">
            <a:extLst>
              <a:ext uri="{FF2B5EF4-FFF2-40B4-BE49-F238E27FC236}">
                <a16:creationId xmlns:a16="http://schemas.microsoft.com/office/drawing/2014/main" id="{3CFB58EB-D609-8AC5-F2EB-BE357D4EE84A}"/>
              </a:ext>
            </a:extLst>
          </p:cNvPr>
          <p:cNvSpPr>
            <a:spLocks noGrp="1"/>
          </p:cNvSpPr>
          <p:nvPr>
            <p:ph idx="1"/>
          </p:nvPr>
        </p:nvSpPr>
        <p:spPr>
          <a:xfrm>
            <a:off x="1978701" y="1871662"/>
            <a:ext cx="6115988" cy="4667250"/>
          </a:xfrm>
        </p:spPr>
        <p:txBody>
          <a:bodyPr>
            <a:normAutofit fontScale="92500" lnSpcReduction="20000"/>
          </a:bodyPr>
          <a:lstStyle/>
          <a:p>
            <a:pPr marL="0" indent="0">
              <a:buNone/>
            </a:pPr>
            <a:r>
              <a:rPr lang="en-US" dirty="0"/>
              <a:t>First Person, tell a story of desired </a:t>
            </a:r>
          </a:p>
          <a:p>
            <a:pPr marL="0" indent="0">
              <a:buNone/>
            </a:pPr>
            <a:r>
              <a:rPr lang="en-US" dirty="0"/>
              <a:t>Future Collaboration …</a:t>
            </a:r>
          </a:p>
          <a:p>
            <a:pPr marL="514350" indent="-514350">
              <a:buAutoNum type="arabicPeriod"/>
            </a:pPr>
            <a:r>
              <a:rPr lang="en-US" dirty="0"/>
              <a:t>A collaboration with one or more persons that you BET will go especially well…</a:t>
            </a:r>
          </a:p>
          <a:p>
            <a:pPr marL="514350" indent="-514350">
              <a:buAutoNum type="arabicPeriod"/>
            </a:pPr>
            <a:r>
              <a:rPr lang="en-US" dirty="0"/>
              <a:t>What will be the secret to success?</a:t>
            </a:r>
          </a:p>
          <a:p>
            <a:pPr marL="0" indent="0">
              <a:buNone/>
            </a:pPr>
            <a:endParaRPr lang="en-US" dirty="0"/>
          </a:p>
          <a:p>
            <a:pPr marL="0" indent="0">
              <a:buNone/>
            </a:pPr>
            <a:r>
              <a:rPr lang="en-US" dirty="0"/>
              <a:t>Second Person, your story in response to something in Story 1 (or tell a new one)…</a:t>
            </a:r>
          </a:p>
          <a:p>
            <a:pPr marL="0" indent="0">
              <a:buNone/>
            </a:pPr>
            <a:endParaRPr lang="en-US" dirty="0"/>
          </a:p>
          <a:p>
            <a:pPr marL="0" indent="0">
              <a:buNone/>
            </a:pPr>
            <a:r>
              <a:rPr lang="en-US" dirty="0">
                <a:solidFill>
                  <a:srgbClr val="C00000"/>
                </a:solidFill>
              </a:rPr>
              <a:t>Grace Ann &amp; David will demonstrate 2</a:t>
            </a:r>
            <a:r>
              <a:rPr lang="en-US" baseline="30000" dirty="0">
                <a:solidFill>
                  <a:srgbClr val="C00000"/>
                </a:solidFill>
              </a:rPr>
              <a:t>nd</a:t>
            </a:r>
            <a:r>
              <a:rPr lang="en-US" dirty="0">
                <a:solidFill>
                  <a:srgbClr val="C00000"/>
                </a:solidFill>
              </a:rPr>
              <a:t> part of this Event-ness of BEING</a:t>
            </a:r>
          </a:p>
        </p:txBody>
      </p:sp>
      <p:sp>
        <p:nvSpPr>
          <p:cNvPr id="4" name="Slide Number Placeholder 3">
            <a:extLst>
              <a:ext uri="{FF2B5EF4-FFF2-40B4-BE49-F238E27FC236}">
                <a16:creationId xmlns:a16="http://schemas.microsoft.com/office/drawing/2014/main" id="{F1865C8F-EEF2-13E5-AA8C-032D7343765C}"/>
              </a:ext>
            </a:extLst>
          </p:cNvPr>
          <p:cNvSpPr>
            <a:spLocks noGrp="1"/>
          </p:cNvSpPr>
          <p:nvPr>
            <p:ph type="sldNum" sz="quarter" idx="12"/>
          </p:nvPr>
        </p:nvSpPr>
        <p:spPr/>
        <p:txBody>
          <a:bodyPr/>
          <a:lstStyle/>
          <a:p>
            <a:fld id="{EE1939C1-24D7-49E9-A58A-7960365209F5}" type="slidenum">
              <a:rPr lang="en-US" smtClean="0"/>
              <a:t>33</a:t>
            </a:fld>
            <a:endParaRPr lang="en-US"/>
          </a:p>
        </p:txBody>
      </p:sp>
      <p:pic>
        <p:nvPicPr>
          <p:cNvPr id="5" name="Picture 4">
            <a:extLst>
              <a:ext uri="{FF2B5EF4-FFF2-40B4-BE49-F238E27FC236}">
                <a16:creationId xmlns:a16="http://schemas.microsoft.com/office/drawing/2014/main" id="{AFAA7739-B172-5378-5B56-3D8D8958C405}"/>
              </a:ext>
            </a:extLst>
          </p:cNvPr>
          <p:cNvPicPr>
            <a:picLocks noChangeAspect="1"/>
          </p:cNvPicPr>
          <p:nvPr/>
        </p:nvPicPr>
        <p:blipFill>
          <a:blip r:embed="rId3"/>
          <a:stretch>
            <a:fillRect/>
          </a:stretch>
        </p:blipFill>
        <p:spPr>
          <a:xfrm>
            <a:off x="205574" y="2925242"/>
            <a:ext cx="1665520" cy="1326248"/>
          </a:xfrm>
          <a:prstGeom prst="rect">
            <a:avLst/>
          </a:prstGeom>
        </p:spPr>
      </p:pic>
      <p:pic>
        <p:nvPicPr>
          <p:cNvPr id="8" name="Picture 7">
            <a:extLst>
              <a:ext uri="{FF2B5EF4-FFF2-40B4-BE49-F238E27FC236}">
                <a16:creationId xmlns:a16="http://schemas.microsoft.com/office/drawing/2014/main" id="{B971FDFA-3E78-78EA-A375-9628298BDD46}"/>
              </a:ext>
            </a:extLst>
          </p:cNvPr>
          <p:cNvPicPr>
            <a:picLocks noChangeAspect="1"/>
          </p:cNvPicPr>
          <p:nvPr/>
        </p:nvPicPr>
        <p:blipFill>
          <a:blip r:embed="rId4"/>
          <a:stretch>
            <a:fillRect/>
          </a:stretch>
        </p:blipFill>
        <p:spPr>
          <a:xfrm>
            <a:off x="8202296" y="1871662"/>
            <a:ext cx="3789127" cy="3916411"/>
          </a:xfrm>
          <a:prstGeom prst="rect">
            <a:avLst/>
          </a:prstGeom>
        </p:spPr>
      </p:pic>
      <p:sp>
        <p:nvSpPr>
          <p:cNvPr id="9" name="TextBox 8">
            <a:extLst>
              <a:ext uri="{FF2B5EF4-FFF2-40B4-BE49-F238E27FC236}">
                <a16:creationId xmlns:a16="http://schemas.microsoft.com/office/drawing/2014/main" id="{D7B1CC39-759C-B30C-DEB7-861CD56E1CDC}"/>
              </a:ext>
            </a:extLst>
          </p:cNvPr>
          <p:cNvSpPr txBox="1"/>
          <p:nvPr/>
        </p:nvSpPr>
        <p:spPr>
          <a:xfrm>
            <a:off x="9629931" y="3024816"/>
            <a:ext cx="1457317" cy="1815882"/>
          </a:xfrm>
          <a:prstGeom prst="rect">
            <a:avLst/>
          </a:prstGeom>
          <a:noFill/>
        </p:spPr>
        <p:txBody>
          <a:bodyPr wrap="square" rtlCol="0">
            <a:spAutoFit/>
          </a:bodyPr>
          <a:lstStyle/>
          <a:p>
            <a:r>
              <a:rPr lang="en-US" sz="2800" b="1" dirty="0"/>
              <a:t>Bets on </a:t>
            </a:r>
          </a:p>
          <a:p>
            <a:endParaRPr lang="en-US" sz="2800" b="1" dirty="0"/>
          </a:p>
          <a:p>
            <a:r>
              <a:rPr lang="en-US" sz="2800" b="1" dirty="0"/>
              <a:t>Future-Making</a:t>
            </a:r>
          </a:p>
        </p:txBody>
      </p:sp>
    </p:spTree>
    <p:extLst>
      <p:ext uri="{BB962C8B-B14F-4D97-AF65-F5344CB8AC3E}">
        <p14:creationId xmlns:p14="http://schemas.microsoft.com/office/powerpoint/2010/main" val="2991798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EBDE9F9-0586-2804-ED55-CB16B508C70C}"/>
              </a:ext>
            </a:extLst>
          </p:cNvPr>
          <p:cNvSpPr>
            <a:spLocks noGrp="1"/>
          </p:cNvSpPr>
          <p:nvPr>
            <p:ph type="title"/>
          </p:nvPr>
        </p:nvSpPr>
        <p:spPr>
          <a:xfrm>
            <a:off x="1146879" y="998002"/>
            <a:ext cx="3182940" cy="1471959"/>
          </a:xfrm>
        </p:spPr>
        <p:txBody>
          <a:bodyPr vert="horz" lIns="91440" tIns="45720" rIns="91440" bIns="45720" rtlCol="0">
            <a:normAutofit fontScale="90000"/>
          </a:bodyPr>
          <a:lstStyle/>
          <a:p>
            <a:r>
              <a:rPr lang="en-US" sz="3300" kern="1200" dirty="0">
                <a:solidFill>
                  <a:srgbClr val="FFFFFF"/>
                </a:solidFill>
                <a:latin typeface="+mj-lt"/>
                <a:ea typeface="+mj-ea"/>
                <a:cs typeface="+mj-cs"/>
              </a:rPr>
              <a:t>The BETWEEN processes of the Who’s Asking/Doing?</a:t>
            </a:r>
          </a:p>
        </p:txBody>
      </p:sp>
      <p:sp>
        <p:nvSpPr>
          <p:cNvPr id="3" name="Content Placeholder 2">
            <a:extLst>
              <a:ext uri="{FF2B5EF4-FFF2-40B4-BE49-F238E27FC236}">
                <a16:creationId xmlns:a16="http://schemas.microsoft.com/office/drawing/2014/main" id="{F551B7B5-D31F-49CC-2342-7758C118439B}"/>
              </a:ext>
            </a:extLst>
          </p:cNvPr>
          <p:cNvSpPr>
            <a:spLocks noGrp="1"/>
          </p:cNvSpPr>
          <p:nvPr>
            <p:ph idx="1"/>
          </p:nvPr>
        </p:nvSpPr>
        <p:spPr>
          <a:xfrm>
            <a:off x="1139635" y="3381077"/>
            <a:ext cx="3200451" cy="2151013"/>
          </a:xfrm>
        </p:spPr>
        <p:txBody>
          <a:bodyPr vert="horz" lIns="91440" tIns="45720" rIns="91440" bIns="45720" rtlCol="0" anchor="t">
            <a:normAutofit/>
          </a:bodyPr>
          <a:lstStyle/>
          <a:p>
            <a:pPr marL="0" indent="0">
              <a:buNone/>
            </a:pPr>
            <a:r>
              <a:rPr lang="en-US" sz="2400" kern="1200" dirty="0">
                <a:solidFill>
                  <a:srgbClr val="FEFFFF"/>
                </a:solidFill>
                <a:latin typeface="+mn-lt"/>
                <a:ea typeface="+mn-ea"/>
                <a:cs typeface="+mn-cs"/>
              </a:rPr>
              <a:t>What is Antenarrative Process #6?</a:t>
            </a:r>
          </a:p>
          <a:p>
            <a:pPr marL="0" indent="0" algn="ctr">
              <a:buNone/>
            </a:pPr>
            <a:r>
              <a:rPr lang="en-US" sz="2400" kern="1200" dirty="0">
                <a:solidFill>
                  <a:srgbClr val="FEFFFF"/>
                </a:solidFill>
                <a:latin typeface="+mn-lt"/>
                <a:ea typeface="+mn-ea"/>
                <a:cs typeface="+mn-cs"/>
              </a:rPr>
              <a:t>The BETWEEN</a:t>
            </a:r>
          </a:p>
        </p:txBody>
      </p:sp>
      <p:sp>
        <p:nvSpPr>
          <p:cNvPr id="4" name="Slide Number Placeholder 3">
            <a:extLst>
              <a:ext uri="{FF2B5EF4-FFF2-40B4-BE49-F238E27FC236}">
                <a16:creationId xmlns:a16="http://schemas.microsoft.com/office/drawing/2014/main" id="{89F77F7A-1720-3E3D-3E84-927983221DF2}"/>
              </a:ext>
            </a:extLst>
          </p:cNvPr>
          <p:cNvSpPr>
            <a:spLocks noGrp="1"/>
          </p:cNvSpPr>
          <p:nvPr>
            <p:ph type="sldNum" sz="quarter" idx="12"/>
          </p:nvPr>
        </p:nvSpPr>
        <p:spPr>
          <a:xfrm>
            <a:off x="10707624" y="6382512"/>
            <a:ext cx="685800" cy="320040"/>
          </a:xfrm>
        </p:spPr>
        <p:txBody>
          <a:bodyPr vert="horz" lIns="91440" tIns="45720" rIns="91440" bIns="45720" rtlCol="0" anchor="ctr">
            <a:normAutofit/>
          </a:bodyPr>
          <a:lstStyle/>
          <a:p>
            <a:pPr>
              <a:spcAft>
                <a:spcPts val="600"/>
              </a:spcAft>
            </a:pPr>
            <a:fld id="{EE1939C1-24D7-49E9-A58A-7960365209F5}" type="slidenum">
              <a:rPr lang="en-US" sz="1000"/>
              <a:pPr>
                <a:spcAft>
                  <a:spcPts val="600"/>
                </a:spcAft>
              </a:pPr>
              <a:t>34</a:t>
            </a:fld>
            <a:endParaRPr lang="en-US" sz="1000"/>
          </a:p>
        </p:txBody>
      </p:sp>
      <p:pic>
        <p:nvPicPr>
          <p:cNvPr id="7" name="Picture 6">
            <a:extLst>
              <a:ext uri="{FF2B5EF4-FFF2-40B4-BE49-F238E27FC236}">
                <a16:creationId xmlns:a16="http://schemas.microsoft.com/office/drawing/2014/main" id="{AB72F81B-71C4-9ACC-E837-1C53EC282144}"/>
              </a:ext>
            </a:extLst>
          </p:cNvPr>
          <p:cNvPicPr>
            <a:picLocks noChangeAspect="1"/>
          </p:cNvPicPr>
          <p:nvPr/>
        </p:nvPicPr>
        <p:blipFill rotWithShape="1">
          <a:blip r:embed="rId2">
            <a:extLst>
              <a:ext uri="{28A0092B-C50C-407E-A947-70E740481C1C}">
                <a14:useLocalDpi xmlns:a14="http://schemas.microsoft.com/office/drawing/2010/main" val="0"/>
              </a:ext>
            </a:extLst>
          </a:blip>
          <a:srcRect l="14847" t="31972" r="18230" b="37136"/>
          <a:stretch/>
        </p:blipFill>
        <p:spPr>
          <a:xfrm>
            <a:off x="4676534" y="770630"/>
            <a:ext cx="7366157" cy="4841252"/>
          </a:xfrm>
          <a:prstGeom prst="rect">
            <a:avLst/>
          </a:prstGeom>
        </p:spPr>
      </p:pic>
    </p:spTree>
    <p:extLst>
      <p:ext uri="{BB962C8B-B14F-4D97-AF65-F5344CB8AC3E}">
        <p14:creationId xmlns:p14="http://schemas.microsoft.com/office/powerpoint/2010/main" val="1478994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9009225-2315-F05F-57AF-9C60E4F6C8A3}"/>
              </a:ext>
            </a:extLst>
          </p:cNvPr>
          <p:cNvSpPr txBox="1"/>
          <p:nvPr/>
        </p:nvSpPr>
        <p:spPr>
          <a:xfrm>
            <a:off x="527538" y="475663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600" dirty="0">
                <a:solidFill>
                  <a:srgbClr val="FFFFFF"/>
                </a:solidFill>
                <a:latin typeface="+mj-lt"/>
                <a:ea typeface="+mj-ea"/>
                <a:cs typeface="+mj-cs"/>
              </a:rPr>
              <a:t>2011</a:t>
            </a:r>
          </a:p>
          <a:p>
            <a:pPr algn="ctr">
              <a:lnSpc>
                <a:spcPct val="90000"/>
              </a:lnSpc>
              <a:spcBef>
                <a:spcPct val="0"/>
              </a:spcBef>
              <a:spcAft>
                <a:spcPts val="600"/>
              </a:spcAft>
            </a:pPr>
            <a:r>
              <a:rPr lang="en-US" sz="2600" dirty="0">
                <a:solidFill>
                  <a:srgbClr val="FFFFFF"/>
                </a:solidFill>
                <a:latin typeface="+mj-lt"/>
                <a:ea typeface="+mj-ea"/>
                <a:cs typeface="+mj-cs"/>
              </a:rPr>
              <a:t>Antenarrative Handbook</a:t>
            </a:r>
          </a:p>
        </p:txBody>
      </p:sp>
      <p:pic>
        <p:nvPicPr>
          <p:cNvPr id="7" name="Picture 6">
            <a:extLst>
              <a:ext uri="{FF2B5EF4-FFF2-40B4-BE49-F238E27FC236}">
                <a16:creationId xmlns:a16="http://schemas.microsoft.com/office/drawing/2014/main" id="{9AE72ECA-EED4-6EDB-BD76-4B507636D442}"/>
              </a:ext>
            </a:extLst>
          </p:cNvPr>
          <p:cNvPicPr>
            <a:picLocks noChangeAspect="1"/>
          </p:cNvPicPr>
          <p:nvPr/>
        </p:nvPicPr>
        <p:blipFill>
          <a:blip r:embed="rId3"/>
          <a:stretch>
            <a:fillRect/>
          </a:stretch>
        </p:blipFill>
        <p:spPr>
          <a:xfrm>
            <a:off x="320040" y="837820"/>
            <a:ext cx="3425609" cy="2937459"/>
          </a:xfrm>
          <a:prstGeom prst="rect">
            <a:avLst/>
          </a:prstGeom>
        </p:spPr>
      </p:pic>
      <p:pic>
        <p:nvPicPr>
          <p:cNvPr id="9" name="Picture 8">
            <a:extLst>
              <a:ext uri="{FF2B5EF4-FFF2-40B4-BE49-F238E27FC236}">
                <a16:creationId xmlns:a16="http://schemas.microsoft.com/office/drawing/2014/main" id="{6C798047-9102-D0D6-9752-92C7529EABB0}"/>
              </a:ext>
            </a:extLst>
          </p:cNvPr>
          <p:cNvPicPr>
            <a:picLocks noChangeAspect="1"/>
          </p:cNvPicPr>
          <p:nvPr/>
        </p:nvPicPr>
        <p:blipFill>
          <a:blip r:embed="rId4"/>
          <a:stretch>
            <a:fillRect/>
          </a:stretch>
        </p:blipFill>
        <p:spPr>
          <a:xfrm>
            <a:off x="4160225" y="59151"/>
            <a:ext cx="3993175" cy="1557338"/>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6" descr="Storytelling and the Future of Organizations: An Antenarrative Handboo">
            <a:extLst>
              <a:ext uri="{FF2B5EF4-FFF2-40B4-BE49-F238E27FC236}">
                <a16:creationId xmlns:a16="http://schemas.microsoft.com/office/drawing/2014/main" id="{EF9B9035-C00E-1F02-AA4C-C5DC6C9220A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38839" y="330045"/>
            <a:ext cx="3321958" cy="411316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477260-129B-C004-5CBF-40804F06FEBA}"/>
              </a:ext>
            </a:extLst>
          </p:cNvPr>
          <p:cNvSpPr txBox="1"/>
          <p:nvPr/>
        </p:nvSpPr>
        <p:spPr>
          <a:xfrm>
            <a:off x="935947" y="3845154"/>
            <a:ext cx="2809702" cy="369332"/>
          </a:xfrm>
          <a:prstGeom prst="rect">
            <a:avLst/>
          </a:prstGeom>
          <a:noFill/>
        </p:spPr>
        <p:txBody>
          <a:bodyPr wrap="square" rtlCol="0">
            <a:spAutoFit/>
          </a:bodyPr>
          <a:lstStyle/>
          <a:p>
            <a:r>
              <a:rPr lang="en-US" dirty="0"/>
              <a:t>Boje, 2011: p. 2</a:t>
            </a:r>
          </a:p>
        </p:txBody>
      </p:sp>
      <p:sp>
        <p:nvSpPr>
          <p:cNvPr id="17" name="TextBox 16">
            <a:extLst>
              <a:ext uri="{FF2B5EF4-FFF2-40B4-BE49-F238E27FC236}">
                <a16:creationId xmlns:a16="http://schemas.microsoft.com/office/drawing/2014/main" id="{AA97EF66-DB0A-B6DD-480A-4CC8A9ED3C66}"/>
              </a:ext>
            </a:extLst>
          </p:cNvPr>
          <p:cNvSpPr txBox="1"/>
          <p:nvPr/>
        </p:nvSpPr>
        <p:spPr>
          <a:xfrm>
            <a:off x="4157241" y="1653181"/>
            <a:ext cx="3863311" cy="2970044"/>
          </a:xfrm>
          <a:prstGeom prst="rect">
            <a:avLst/>
          </a:prstGeom>
          <a:noFill/>
        </p:spPr>
        <p:txBody>
          <a:bodyPr wrap="square">
            <a:spAutoFit/>
          </a:bodyPr>
          <a:lstStyle/>
          <a:p>
            <a:r>
              <a:rPr lang="en-US" sz="1100" dirty="0"/>
              <a:t>Strand, A. M. C. (2012). Enacting the Between: On dis/continuous intra-active becoming of/through an Apparatus of Material Storytelling. Book 1: Posing (an Apparatus of) Material Storytelling as discontinuous intra-active rework of organizational practices. (</a:t>
            </a:r>
            <a:r>
              <a:rPr lang="en-US" sz="1100" dirty="0">
                <a:hlinkClick r:id="rId6"/>
              </a:rPr>
              <a:t>Click Here Vol 1</a:t>
            </a:r>
            <a:r>
              <a:rPr lang="en-US" sz="1100" dirty="0"/>
              <a:t>) (</a:t>
            </a:r>
            <a:r>
              <a:rPr lang="en-US" sz="1100" dirty="0">
                <a:hlinkClick r:id="rId7"/>
              </a:rPr>
              <a:t>Click Here Vol 2</a:t>
            </a:r>
            <a:r>
              <a:rPr lang="en-US" sz="1100" dirty="0"/>
              <a:t>)</a:t>
            </a:r>
          </a:p>
          <a:p>
            <a:endParaRPr lang="en-US" sz="1100" dirty="0"/>
          </a:p>
          <a:p>
            <a:r>
              <a:rPr lang="en-US" sz="1100" dirty="0"/>
              <a:t>Jorgensen, K., Strand, A., &amp; Boje, D. (2013). Towards a postcolonial-storytelling theory of management and organization. </a:t>
            </a:r>
            <a:r>
              <a:rPr lang="en-US" sz="1100" i="1" dirty="0"/>
              <a:t>Philosophy of Management</a:t>
            </a:r>
            <a:r>
              <a:rPr lang="en-US" sz="1100" dirty="0"/>
              <a:t>, </a:t>
            </a:r>
            <a:r>
              <a:rPr lang="en-US" sz="1100" i="1" dirty="0"/>
              <a:t>12</a:t>
            </a:r>
            <a:r>
              <a:rPr lang="en-US" sz="1100" dirty="0"/>
              <a:t>(1), 43-66. (</a:t>
            </a:r>
            <a:r>
              <a:rPr lang="en-US" sz="1100" dirty="0">
                <a:hlinkClick r:id="rId8"/>
              </a:rPr>
              <a:t>click here</a:t>
            </a:r>
            <a:r>
              <a:rPr lang="en-US" sz="1100" dirty="0"/>
              <a:t>)</a:t>
            </a:r>
          </a:p>
          <a:p>
            <a:endParaRPr lang="en-US" sz="1100" dirty="0"/>
          </a:p>
          <a:p>
            <a:r>
              <a:rPr lang="en-US" sz="1100" dirty="0"/>
              <a:t>Jørgensen, K. M., &amp; Strand, A. M. C. (2014). Material storytelling–learning as intra-active becoming. </a:t>
            </a:r>
            <a:r>
              <a:rPr lang="en-US" sz="1100" i="1" dirty="0"/>
              <a:t>Critical narrative inquiry–storytelling, sustainability and power</a:t>
            </a:r>
            <a:r>
              <a:rPr lang="en-US" sz="1100" dirty="0"/>
              <a:t>, 53-72. (</a:t>
            </a:r>
            <a:r>
              <a:rPr lang="en-US" sz="1100" dirty="0">
                <a:hlinkClick r:id="rId9"/>
              </a:rPr>
              <a:t>click here</a:t>
            </a:r>
            <a:r>
              <a:rPr lang="en-US" sz="1100" dirty="0"/>
              <a:t>)</a:t>
            </a:r>
          </a:p>
          <a:p>
            <a:r>
              <a:rPr lang="en-US" sz="1100" dirty="0"/>
              <a:t>Jørgensen, K. M., Strand, A. M. C., Hayden, J., Sparre, M., &amp; Larsen, J. (2021). Down to earth: Gaia storytelling and the learning organization. </a:t>
            </a:r>
            <a:r>
              <a:rPr lang="en-US" sz="1100" i="1" dirty="0"/>
              <a:t>The Learning Organization</a:t>
            </a:r>
            <a:r>
              <a:rPr lang="en-US" sz="1100" dirty="0"/>
              <a:t>. (</a:t>
            </a:r>
            <a:r>
              <a:rPr lang="en-US" sz="1100" dirty="0">
                <a:hlinkClick r:id="rId10"/>
              </a:rPr>
              <a:t>click here</a:t>
            </a:r>
            <a:r>
              <a:rPr lang="en-US" sz="1100" dirty="0"/>
              <a:t>)</a:t>
            </a:r>
          </a:p>
        </p:txBody>
      </p:sp>
      <p:sp>
        <p:nvSpPr>
          <p:cNvPr id="11" name="Slide Number Placeholder 10">
            <a:extLst>
              <a:ext uri="{FF2B5EF4-FFF2-40B4-BE49-F238E27FC236}">
                <a16:creationId xmlns:a16="http://schemas.microsoft.com/office/drawing/2014/main" id="{7AF48DC5-94E6-B9EA-C0A7-00D5564B11A9}"/>
              </a:ext>
            </a:extLst>
          </p:cNvPr>
          <p:cNvSpPr>
            <a:spLocks noGrp="1"/>
          </p:cNvSpPr>
          <p:nvPr>
            <p:ph type="sldNum" sz="quarter" idx="12"/>
          </p:nvPr>
        </p:nvSpPr>
        <p:spPr/>
        <p:txBody>
          <a:bodyPr/>
          <a:lstStyle/>
          <a:p>
            <a:fld id="{EE1939C1-24D7-49E9-A58A-7960365209F5}" type="slidenum">
              <a:rPr lang="en-US" smtClean="0"/>
              <a:t>35</a:t>
            </a:fld>
            <a:endParaRPr lang="en-US"/>
          </a:p>
        </p:txBody>
      </p:sp>
    </p:spTree>
    <p:extLst>
      <p:ext uri="{BB962C8B-B14F-4D97-AF65-F5344CB8AC3E}">
        <p14:creationId xmlns:p14="http://schemas.microsoft.com/office/powerpoint/2010/main" val="1709963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6732ABC-7E3F-11E8-85C7-17630FDFE052}"/>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gn="ctr"/>
            <a:r>
              <a:rPr lang="en-US" sz="3700" kern="1200" dirty="0">
                <a:solidFill>
                  <a:srgbClr val="FFFFFF"/>
                </a:solidFill>
                <a:latin typeface="+mj-lt"/>
                <a:ea typeface="+mj-ea"/>
                <a:cs typeface="+mj-cs"/>
              </a:rPr>
              <a:t>The 4 Who’s of the Antenarrative </a:t>
            </a:r>
            <a:r>
              <a:rPr lang="en-US" sz="3700" b="1" kern="1200" dirty="0">
                <a:solidFill>
                  <a:srgbClr val="FFFFFF"/>
                </a:solidFill>
                <a:latin typeface="Baloo" panose="03080902040302020200" pitchFamily="66" charset="77"/>
                <a:cs typeface="Baloo" panose="03080902040302020200" pitchFamily="66" charset="77"/>
              </a:rPr>
              <a:t>BETWEEN</a:t>
            </a:r>
            <a:r>
              <a:rPr lang="en-US" sz="3700" kern="1200" dirty="0">
                <a:solidFill>
                  <a:srgbClr val="FFFFFF"/>
                </a:solidFill>
                <a:latin typeface="+mj-lt"/>
                <a:ea typeface="+mj-ea"/>
                <a:cs typeface="+mj-cs"/>
              </a:rPr>
              <a:t> </a:t>
            </a:r>
            <a:r>
              <a:rPr lang="en-US" sz="3700" b="1" kern="1200" dirty="0">
                <a:solidFill>
                  <a:srgbClr val="FFFFFF"/>
                </a:solidFill>
                <a:latin typeface="Baloo" panose="03080902040302020200" pitchFamily="66" charset="77"/>
                <a:cs typeface="Baloo" panose="03080902040302020200" pitchFamily="66" charset="77"/>
              </a:rPr>
              <a:t>process</a:t>
            </a:r>
          </a:p>
        </p:txBody>
      </p:sp>
      <p:sp>
        <p:nvSpPr>
          <p:cNvPr id="4" name="Slide Number Placeholder 3">
            <a:extLst>
              <a:ext uri="{FF2B5EF4-FFF2-40B4-BE49-F238E27FC236}">
                <a16:creationId xmlns:a16="http://schemas.microsoft.com/office/drawing/2014/main" id="{B3B6F90B-1331-535B-0F2D-697354BF820E}"/>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spcAft>
                <a:spcPts val="600"/>
              </a:spcAft>
            </a:pPr>
            <a:fld id="{EE1939C1-24D7-49E9-A58A-7960365209F5}" type="slidenum">
              <a:rPr lang="en-US" sz="1100">
                <a:solidFill>
                  <a:schemeClr val="tx1">
                    <a:lumMod val="50000"/>
                    <a:lumOff val="50000"/>
                  </a:schemeClr>
                </a:solidFill>
              </a:rPr>
              <a:pPr>
                <a:spcAft>
                  <a:spcPts val="600"/>
                </a:spcAft>
              </a:pPr>
              <a:t>36</a:t>
            </a:fld>
            <a:endParaRPr lang="en-US" sz="1100">
              <a:solidFill>
                <a:schemeClr val="tx1">
                  <a:lumMod val="50000"/>
                  <a:lumOff val="50000"/>
                </a:schemeClr>
              </a:solidFill>
            </a:endParaRPr>
          </a:p>
        </p:txBody>
      </p:sp>
      <p:pic>
        <p:nvPicPr>
          <p:cNvPr id="8" name="Picture 7">
            <a:extLst>
              <a:ext uri="{FF2B5EF4-FFF2-40B4-BE49-F238E27FC236}">
                <a16:creationId xmlns:a16="http://schemas.microsoft.com/office/drawing/2014/main" id="{2EEA9DA8-4C2A-B6E8-F093-6FEE019B1BA1}"/>
              </a:ext>
            </a:extLst>
          </p:cNvPr>
          <p:cNvPicPr>
            <a:picLocks noChangeAspect="1"/>
          </p:cNvPicPr>
          <p:nvPr/>
        </p:nvPicPr>
        <p:blipFill rotWithShape="1">
          <a:blip r:embed="rId2">
            <a:extLst>
              <a:ext uri="{28A0092B-C50C-407E-A947-70E740481C1C}">
                <a14:useLocalDpi xmlns:a14="http://schemas.microsoft.com/office/drawing/2010/main" val="0"/>
              </a:ext>
            </a:extLst>
          </a:blip>
          <a:srcRect l="606" t="40712" r="29846" b="10545"/>
          <a:stretch/>
        </p:blipFill>
        <p:spPr>
          <a:xfrm>
            <a:off x="4038603" y="-1"/>
            <a:ext cx="6835293" cy="6820789"/>
          </a:xfrm>
          <a:prstGeom prst="rect">
            <a:avLst/>
          </a:prstGeom>
        </p:spPr>
      </p:pic>
    </p:spTree>
    <p:extLst>
      <p:ext uri="{BB962C8B-B14F-4D97-AF65-F5344CB8AC3E}">
        <p14:creationId xmlns:p14="http://schemas.microsoft.com/office/powerpoint/2010/main" val="311917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FFBBA8-9350-B75D-DD6A-F79117AAC1D2}"/>
              </a:ext>
            </a:extLst>
          </p:cNvPr>
          <p:cNvPicPr>
            <a:picLocks noChangeAspect="1"/>
          </p:cNvPicPr>
          <p:nvPr/>
        </p:nvPicPr>
        <p:blipFill>
          <a:blip r:embed="rId2"/>
          <a:stretch>
            <a:fillRect/>
          </a:stretch>
        </p:blipFill>
        <p:spPr>
          <a:xfrm>
            <a:off x="2359429" y="1758949"/>
            <a:ext cx="4943475" cy="4779963"/>
          </a:xfrm>
          <a:prstGeom prst="rect">
            <a:avLst/>
          </a:prstGeom>
        </p:spPr>
      </p:pic>
      <p:sp>
        <p:nvSpPr>
          <p:cNvPr id="2" name="Title 1">
            <a:extLst>
              <a:ext uri="{FF2B5EF4-FFF2-40B4-BE49-F238E27FC236}">
                <a16:creationId xmlns:a16="http://schemas.microsoft.com/office/drawing/2014/main" id="{022ACF7B-855E-8A5D-C374-02475887B02F}"/>
              </a:ext>
            </a:extLst>
          </p:cNvPr>
          <p:cNvSpPr>
            <a:spLocks noGrp="1"/>
          </p:cNvSpPr>
          <p:nvPr>
            <p:ph type="title"/>
          </p:nvPr>
        </p:nvSpPr>
        <p:spPr>
          <a:xfrm>
            <a:off x="423949" y="719725"/>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400" kern="1200" dirty="0">
                <a:solidFill>
                  <a:schemeClr val="bg1"/>
                </a:solidFill>
                <a:latin typeface="+mj-lt"/>
                <a:ea typeface="+mj-ea"/>
                <a:cs typeface="+mj-cs"/>
              </a:rPr>
              <a:t>What is Antenarrative Process #7</a:t>
            </a:r>
          </a:p>
        </p:txBody>
      </p:sp>
      <p:sp>
        <p:nvSpPr>
          <p:cNvPr id="3" name="Slide Number Placeholder 2">
            <a:extLst>
              <a:ext uri="{FF2B5EF4-FFF2-40B4-BE49-F238E27FC236}">
                <a16:creationId xmlns:a16="http://schemas.microsoft.com/office/drawing/2014/main" id="{87BC40C5-112A-1024-59D2-BEE96589B7A5}"/>
              </a:ext>
            </a:extLst>
          </p:cNvPr>
          <p:cNvSpPr>
            <a:spLocks noGrp="1"/>
          </p:cNvSpPr>
          <p:nvPr>
            <p:ph type="sldNum" sz="quarter" idx="12"/>
          </p:nvPr>
        </p:nvSpPr>
        <p:spPr>
          <a:xfrm>
            <a:off x="9679020" y="6356350"/>
            <a:ext cx="1674779" cy="365125"/>
          </a:xfrm>
        </p:spPr>
        <p:txBody>
          <a:bodyPr vert="horz" lIns="91440" tIns="45720" rIns="91440" bIns="45720" rtlCol="0">
            <a:normAutofit/>
          </a:bodyPr>
          <a:lstStyle/>
          <a:p>
            <a:pPr>
              <a:spcAft>
                <a:spcPts val="600"/>
              </a:spcAft>
            </a:pPr>
            <a:fld id="{EE1939C1-24D7-49E9-A58A-7960365209F5}" type="slidenum">
              <a:rPr lang="en-US"/>
              <a:pPr>
                <a:spcAft>
                  <a:spcPts val="600"/>
                </a:spcAft>
              </a:pPr>
              <a:t>37</a:t>
            </a:fld>
            <a:endParaRPr lang="en-US"/>
          </a:p>
        </p:txBody>
      </p:sp>
      <p:pic>
        <p:nvPicPr>
          <p:cNvPr id="7" name="Picture 6">
            <a:extLst>
              <a:ext uri="{FF2B5EF4-FFF2-40B4-BE49-F238E27FC236}">
                <a16:creationId xmlns:a16="http://schemas.microsoft.com/office/drawing/2014/main" id="{83514452-72F7-57E6-93FD-AAF225A152F6}"/>
              </a:ext>
            </a:extLst>
          </p:cNvPr>
          <p:cNvPicPr>
            <a:picLocks noChangeAspect="1"/>
          </p:cNvPicPr>
          <p:nvPr/>
        </p:nvPicPr>
        <p:blipFill rotWithShape="1">
          <a:blip r:embed="rId3">
            <a:extLst>
              <a:ext uri="{28A0092B-C50C-407E-A947-70E740481C1C}">
                <a14:useLocalDpi xmlns:a14="http://schemas.microsoft.com/office/drawing/2010/main" val="0"/>
              </a:ext>
            </a:extLst>
          </a:blip>
          <a:srcRect l="42264" t="21742" r="27550" b="28492"/>
          <a:stretch/>
        </p:blipFill>
        <p:spPr>
          <a:xfrm>
            <a:off x="7864474" y="0"/>
            <a:ext cx="2914362" cy="6858000"/>
          </a:xfrm>
          <a:prstGeom prst="rect">
            <a:avLst/>
          </a:prstGeom>
        </p:spPr>
      </p:pic>
    </p:spTree>
    <p:extLst>
      <p:ext uri="{BB962C8B-B14F-4D97-AF65-F5344CB8AC3E}">
        <p14:creationId xmlns:p14="http://schemas.microsoft.com/office/powerpoint/2010/main" val="3737005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012E7-C6C7-417A-A82C-A87B0B51ADF6}"/>
              </a:ext>
            </a:extLst>
          </p:cNvPr>
          <p:cNvSpPr>
            <a:spLocks noGrp="1"/>
          </p:cNvSpPr>
          <p:nvPr>
            <p:ph type="title"/>
          </p:nvPr>
        </p:nvSpPr>
        <p:spPr>
          <a:xfrm>
            <a:off x="612648" y="365125"/>
            <a:ext cx="5295015" cy="2063808"/>
          </a:xfrm>
        </p:spPr>
        <p:txBody>
          <a:bodyPr anchor="b">
            <a:normAutofit/>
          </a:bodyPr>
          <a:lstStyle/>
          <a:p>
            <a:r>
              <a:rPr lang="en-US" sz="4600" dirty="0"/>
              <a:t>Critiques of Triple Bottom Line &amp; </a:t>
            </a:r>
            <a:r>
              <a:rPr lang="en-US" sz="4600" dirty="0">
                <a:hlinkClick r:id="rId2"/>
              </a:rPr>
              <a:t>My 4BL proposal</a:t>
            </a:r>
            <a:endParaRPr lang="en-US" sz="4600" dirty="0"/>
          </a:p>
        </p:txBody>
      </p:sp>
      <p:sp>
        <p:nvSpPr>
          <p:cNvPr id="77"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B37CEE-E30A-9796-163A-EA3BBCBCCB59}"/>
              </a:ext>
            </a:extLst>
          </p:cNvPr>
          <p:cNvSpPr>
            <a:spLocks noGrp="1"/>
          </p:cNvSpPr>
          <p:nvPr>
            <p:ph idx="1"/>
          </p:nvPr>
        </p:nvSpPr>
        <p:spPr>
          <a:xfrm>
            <a:off x="320040" y="2908005"/>
            <a:ext cx="4752523" cy="3776894"/>
          </a:xfrm>
        </p:spPr>
        <p:txBody>
          <a:bodyPr>
            <a:normAutofit/>
          </a:bodyPr>
          <a:lstStyle/>
          <a:p>
            <a:pPr marL="0" indent="0">
              <a:buNone/>
            </a:pPr>
            <a:r>
              <a:rPr lang="en-US" dirty="0"/>
              <a:t>Sparre, Mogens; Boje, D. M. (2020). "Utilizing participative action research with storytelling interventions to create sustainability in Danish farming." </a:t>
            </a:r>
            <a:r>
              <a:rPr lang="en-US" i="1" dirty="0"/>
              <a:t>Leadership &amp; Organization Development Journal</a:t>
            </a:r>
            <a:r>
              <a:rPr lang="en-US" dirty="0"/>
              <a:t> 38.4: 41-54. </a:t>
            </a:r>
            <a:r>
              <a:rPr lang="en-US" sz="2200" u="sng" dirty="0">
                <a:hlinkClick r:id="rId3"/>
              </a:rPr>
              <a:t>Click here for pre-press pdf</a:t>
            </a:r>
            <a:endParaRPr lang="en-US" sz="2200" dirty="0"/>
          </a:p>
        </p:txBody>
      </p:sp>
      <p:pic>
        <p:nvPicPr>
          <p:cNvPr id="26630" name="Picture 6" descr="Storytelling In The Global Age: There Is No Planet B - (world Scientific  Multinational Investment And Business) By David M Boje (hardcover) : Target">
            <a:extLst>
              <a:ext uri="{FF2B5EF4-FFF2-40B4-BE49-F238E27FC236}">
                <a16:creationId xmlns:a16="http://schemas.microsoft.com/office/drawing/2014/main" id="{0899DB87-5EAC-6CB1-529B-E9B50D7728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56" r="16111"/>
          <a:stretch/>
        </p:blipFill>
        <p:spPr bwMode="auto">
          <a:xfrm>
            <a:off x="4871838" y="3307755"/>
            <a:ext cx="2071650" cy="307672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Boje presentations at Canterbury University">
            <a:extLst>
              <a:ext uri="{FF2B5EF4-FFF2-40B4-BE49-F238E27FC236}">
                <a16:creationId xmlns:a16="http://schemas.microsoft.com/office/drawing/2014/main" id="{03646554-B69F-094A-B94B-44DDDDE77E1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19439" y="3204744"/>
            <a:ext cx="4888815" cy="3422168"/>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Boje presentations at Canterbury University">
            <a:extLst>
              <a:ext uri="{FF2B5EF4-FFF2-40B4-BE49-F238E27FC236}">
                <a16:creationId xmlns:a16="http://schemas.microsoft.com/office/drawing/2014/main" id="{F3CC72DC-3D52-AC6D-8CDF-A35601A8D70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93139" y="136525"/>
            <a:ext cx="6615115" cy="29316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A346958-D722-0363-AB34-80CC7AFD3BE4}"/>
              </a:ext>
            </a:extLst>
          </p:cNvPr>
          <p:cNvSpPr>
            <a:spLocks noGrp="1"/>
          </p:cNvSpPr>
          <p:nvPr>
            <p:ph type="sldNum" sz="quarter" idx="12"/>
          </p:nvPr>
        </p:nvSpPr>
        <p:spPr>
          <a:xfrm>
            <a:off x="8610600" y="6356350"/>
            <a:ext cx="2743200" cy="365125"/>
          </a:xfrm>
        </p:spPr>
        <p:txBody>
          <a:bodyPr>
            <a:normAutofit/>
          </a:bodyPr>
          <a:lstStyle/>
          <a:p>
            <a:pPr>
              <a:spcAft>
                <a:spcPts val="600"/>
              </a:spcAft>
            </a:pPr>
            <a:fld id="{EE1939C1-24D7-49E9-A58A-7960365209F5}" type="slidenum">
              <a:rPr lang="en-US" smtClean="0"/>
              <a:pPr>
                <a:spcAft>
                  <a:spcPts val="600"/>
                </a:spcAft>
              </a:pPr>
              <a:t>38</a:t>
            </a:fld>
            <a:endParaRPr lang="en-US"/>
          </a:p>
        </p:txBody>
      </p:sp>
    </p:spTree>
    <p:extLst>
      <p:ext uri="{BB962C8B-B14F-4D97-AF65-F5344CB8AC3E}">
        <p14:creationId xmlns:p14="http://schemas.microsoft.com/office/powerpoint/2010/main" val="222338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A45997-680E-D7A6-4809-4505395131B0}"/>
              </a:ext>
            </a:extLst>
          </p:cNvPr>
          <p:cNvSpPr>
            <a:spLocks noGrp="1"/>
          </p:cNvSpPr>
          <p:nvPr>
            <p:ph type="title"/>
          </p:nvPr>
        </p:nvSpPr>
        <p:spPr>
          <a:xfrm>
            <a:off x="216131" y="1153572"/>
            <a:ext cx="3671103" cy="4461163"/>
          </a:xfrm>
        </p:spPr>
        <p:txBody>
          <a:bodyPr>
            <a:normAutofit/>
          </a:bodyPr>
          <a:lstStyle/>
          <a:p>
            <a:r>
              <a:rPr lang="en-US" sz="3700" dirty="0">
                <a:solidFill>
                  <a:srgbClr val="FFFFFF"/>
                </a:solidFill>
              </a:rPr>
              <a:t>Boje in 2020 created a critique of Circular Economy on Wikipedia when there was none (</a:t>
            </a:r>
            <a:r>
              <a:rPr lang="en-US" sz="3700" dirty="0">
                <a:solidFill>
                  <a:srgbClr val="FFFFFF"/>
                </a:solidFill>
                <a:hlinkClick r:id="rId2"/>
              </a:rPr>
              <a:t>click here</a:t>
            </a:r>
            <a:r>
              <a:rPr lang="en-US" sz="3700" dirty="0">
                <a:solidFill>
                  <a:srgbClr val="FFFFFF"/>
                </a:solidFill>
              </a:rPr>
              <a:t>)</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5660181-CBCD-E616-70DA-48F44D879802}"/>
              </a:ext>
            </a:extLst>
          </p:cNvPr>
          <p:cNvSpPr>
            <a:spLocks noGrp="1"/>
          </p:cNvSpPr>
          <p:nvPr>
            <p:ph idx="1"/>
          </p:nvPr>
        </p:nvSpPr>
        <p:spPr>
          <a:xfrm>
            <a:off x="4447308" y="591344"/>
            <a:ext cx="6906491" cy="5585619"/>
          </a:xfrm>
        </p:spPr>
        <p:txBody>
          <a:bodyPr anchor="ctr">
            <a:normAutofit/>
          </a:bodyPr>
          <a:lstStyle/>
          <a:p>
            <a:pPr marL="0" indent="0">
              <a:buNone/>
            </a:pPr>
            <a:r>
              <a:rPr lang="en-US" sz="1800" dirty="0"/>
              <a:t>Boje added, Valenzuela, Francisco; </a:t>
            </a:r>
            <a:r>
              <a:rPr lang="en-US" sz="1800" dirty="0" err="1"/>
              <a:t>Böhm</a:t>
            </a:r>
            <a:r>
              <a:rPr lang="en-US" sz="1800" dirty="0"/>
              <a:t>, Steffen (2017). </a:t>
            </a:r>
            <a:r>
              <a:rPr lang="en-US" sz="1800" dirty="0">
                <a:hlinkClick r:id="rId3"/>
              </a:rPr>
              <a:t>"Against wasted politics: A critique of the circular economy"</a:t>
            </a:r>
            <a:r>
              <a:rPr lang="en-US" sz="1800" dirty="0"/>
              <a:t>. </a:t>
            </a:r>
            <a:r>
              <a:rPr lang="en-US" sz="1800" i="1" dirty="0"/>
              <a:t>Ephemera</a:t>
            </a:r>
            <a:r>
              <a:rPr lang="en-US" sz="1800" dirty="0"/>
              <a:t>. </a:t>
            </a:r>
            <a:r>
              <a:rPr lang="en-US" sz="1800" b="1" dirty="0"/>
              <a:t>17</a:t>
            </a:r>
            <a:r>
              <a:rPr lang="en-US" sz="1800" dirty="0"/>
              <a:t> (1): 23–60.  and wrote a critique, now its been rewritten many times, and countered by counter-narratives.</a:t>
            </a:r>
          </a:p>
          <a:p>
            <a:pPr marL="0" indent="0">
              <a:buNone/>
            </a:pPr>
            <a:r>
              <a:rPr lang="en-US" sz="1800" b="1" dirty="0"/>
              <a:t>And want to add these:</a:t>
            </a:r>
          </a:p>
          <a:p>
            <a:pPr marL="514350" indent="-514350">
              <a:buFont typeface="+mj-lt"/>
              <a:buAutoNum type="arabicPeriod"/>
            </a:pPr>
            <a:r>
              <a:rPr lang="en-US" sz="2000" dirty="0"/>
              <a:t>Boje, David M.; Jorgensen, Kenneth Mølbjerg. (2020). A ‘storytelling science’ approach making the eco-business modeling turn. Journal of Business Modeling, Vol. 8, No. 4, pp. 8-25. </a:t>
            </a:r>
            <a:r>
              <a:rPr lang="en-US" sz="2000" u="sng" dirty="0">
                <a:hlinkClick r:id="rId4"/>
              </a:rPr>
              <a:t>Click here for pre-press pdf</a:t>
            </a:r>
            <a:r>
              <a:rPr lang="en-US" sz="2000" dirty="0"/>
              <a:t>. </a:t>
            </a:r>
            <a:r>
              <a:rPr lang="en-US" sz="2000" u="sng" dirty="0">
                <a:hlinkClick r:id="rId5"/>
              </a:rPr>
              <a:t>Please Click here for final print version PDF</a:t>
            </a:r>
            <a:br>
              <a:rPr lang="en-US" sz="2000" dirty="0"/>
            </a:br>
            <a:endParaRPr lang="en-US" sz="2000" dirty="0"/>
          </a:p>
          <a:p>
            <a:pPr marL="514350" indent="-514350">
              <a:buFont typeface="+mj-lt"/>
              <a:buAutoNum type="arabicPeriod"/>
            </a:pPr>
            <a:r>
              <a:rPr lang="en-US" sz="2000" dirty="0"/>
              <a:t>Boje, David M.; Rana, Mohammad B. (2020). Defining a Sustainably-Driven Business Modeling Strategy with a ‘Storytelling Science’ Approach. Chapter to appear in Markovic, S., </a:t>
            </a:r>
            <a:r>
              <a:rPr lang="en-US" sz="2000" dirty="0" err="1"/>
              <a:t>Sancha</a:t>
            </a:r>
            <a:r>
              <a:rPr lang="en-US" sz="2000" dirty="0"/>
              <a:t>, C. and </a:t>
            </a:r>
            <a:r>
              <a:rPr lang="en-US" sz="2000" dirty="0" err="1"/>
              <a:t>Lindgreen</a:t>
            </a:r>
            <a:r>
              <a:rPr lang="en-US" sz="2000" dirty="0"/>
              <a:t>, A. (Eds.), Handbook of Sustainability-driven Business Strategies in Practice, Northampton, MA: Edward Elgar. </a:t>
            </a:r>
            <a:r>
              <a:rPr lang="en-US" sz="2000" u="sng" dirty="0">
                <a:hlinkClick r:id="rId6"/>
              </a:rPr>
              <a:t>Click here for pre-press pdf.</a:t>
            </a:r>
            <a:endParaRPr lang="en-US" sz="2000" dirty="0"/>
          </a:p>
          <a:p>
            <a:endParaRPr lang="en-US" sz="1800" dirty="0"/>
          </a:p>
        </p:txBody>
      </p:sp>
      <p:sp>
        <p:nvSpPr>
          <p:cNvPr id="4" name="Slide Number Placeholder 3">
            <a:extLst>
              <a:ext uri="{FF2B5EF4-FFF2-40B4-BE49-F238E27FC236}">
                <a16:creationId xmlns:a16="http://schemas.microsoft.com/office/drawing/2014/main" id="{F0012E4D-D6D1-29B1-1ADF-7B98861E5679}"/>
              </a:ext>
            </a:extLst>
          </p:cNvPr>
          <p:cNvSpPr>
            <a:spLocks noGrp="1"/>
          </p:cNvSpPr>
          <p:nvPr>
            <p:ph type="sldNum" sz="quarter" idx="12"/>
          </p:nvPr>
        </p:nvSpPr>
        <p:spPr>
          <a:xfrm>
            <a:off x="9541564" y="6356350"/>
            <a:ext cx="1812235" cy="365125"/>
          </a:xfrm>
        </p:spPr>
        <p:txBody>
          <a:bodyPr>
            <a:normAutofit/>
          </a:bodyPr>
          <a:lstStyle/>
          <a:p>
            <a:pPr>
              <a:spcAft>
                <a:spcPts val="600"/>
              </a:spcAft>
            </a:pPr>
            <a:fld id="{EE1939C1-24D7-49E9-A58A-7960365209F5}" type="slidenum">
              <a:rPr lang="en-US" smtClean="0"/>
              <a:pPr>
                <a:spcAft>
                  <a:spcPts val="600"/>
                </a:spcAft>
              </a:pPr>
              <a:t>39</a:t>
            </a:fld>
            <a:endParaRPr lang="en-US"/>
          </a:p>
        </p:txBody>
      </p:sp>
    </p:spTree>
    <p:extLst>
      <p:ext uri="{BB962C8B-B14F-4D97-AF65-F5344CB8AC3E}">
        <p14:creationId xmlns:p14="http://schemas.microsoft.com/office/powerpoint/2010/main" val="1718466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44709-0B58-5607-FC5A-38092FF4ECFD}"/>
              </a:ext>
            </a:extLst>
          </p:cNvPr>
          <p:cNvSpPr>
            <a:spLocks noGrp="1"/>
          </p:cNvSpPr>
          <p:nvPr>
            <p:ph type="title"/>
          </p:nvPr>
        </p:nvSpPr>
        <p:spPr>
          <a:xfrm>
            <a:off x="181496" y="4960301"/>
            <a:ext cx="3418990" cy="1578611"/>
          </a:xfrm>
        </p:spPr>
        <p:txBody>
          <a:bodyPr>
            <a:normAutofit fontScale="90000"/>
          </a:bodyPr>
          <a:lstStyle/>
          <a:p>
            <a:r>
              <a:rPr lang="en-US" sz="3700" dirty="0"/>
              <a:t>VIRTUAL TOUR</a:t>
            </a:r>
            <a:br>
              <a:rPr lang="en-US" sz="3700" dirty="0"/>
            </a:br>
            <a:r>
              <a:rPr lang="en-US" sz="3700" dirty="0"/>
              <a:t>Inside the Modern Facade</a:t>
            </a:r>
          </a:p>
        </p:txBody>
      </p:sp>
      <p:pic>
        <p:nvPicPr>
          <p:cNvPr id="4" name="Content Placeholder 3">
            <a:extLst>
              <a:ext uri="{FF2B5EF4-FFF2-40B4-BE49-F238E27FC236}">
                <a16:creationId xmlns:a16="http://schemas.microsoft.com/office/drawing/2014/main" id="{1204A086-8933-4E88-0649-9C721A44E9E7}"/>
              </a:ext>
            </a:extLst>
          </p:cNvPr>
          <p:cNvPicPr>
            <a:picLocks noChangeAspect="1"/>
          </p:cNvPicPr>
          <p:nvPr/>
        </p:nvPicPr>
        <p:blipFill rotWithShape="1">
          <a:blip r:embed="rId2"/>
          <a:srcRect t="1687" b="15228"/>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8" name="Content Placeholder 7">
            <a:extLst>
              <a:ext uri="{FF2B5EF4-FFF2-40B4-BE49-F238E27FC236}">
                <a16:creationId xmlns:a16="http://schemas.microsoft.com/office/drawing/2014/main" id="{98670326-A425-58E3-E807-538814870FE6}"/>
              </a:ext>
            </a:extLst>
          </p:cNvPr>
          <p:cNvSpPr>
            <a:spLocks noGrp="1"/>
          </p:cNvSpPr>
          <p:nvPr>
            <p:ph idx="1"/>
          </p:nvPr>
        </p:nvSpPr>
        <p:spPr>
          <a:xfrm>
            <a:off x="4654294" y="4777739"/>
            <a:ext cx="6897626" cy="1399223"/>
          </a:xfrm>
        </p:spPr>
        <p:txBody>
          <a:bodyPr anchor="ctr">
            <a:normAutofit/>
          </a:bodyPr>
          <a:lstStyle/>
          <a:p>
            <a:r>
              <a:rPr lang="en-US" sz="4800" b="1" dirty="0">
                <a:latin typeface="Baloo" panose="03080902040302020200" pitchFamily="66" charset="77"/>
                <a:cs typeface="Baloo" panose="03080902040302020200" pitchFamily="66" charset="77"/>
              </a:rPr>
              <a:t>What do you see?</a:t>
            </a:r>
          </a:p>
        </p:txBody>
      </p:sp>
      <p:sp>
        <p:nvSpPr>
          <p:cNvPr id="3" name="Slide Number Placeholder 2">
            <a:extLst>
              <a:ext uri="{FF2B5EF4-FFF2-40B4-BE49-F238E27FC236}">
                <a16:creationId xmlns:a16="http://schemas.microsoft.com/office/drawing/2014/main" id="{412BD4C4-CA0A-849D-53F1-FD12F12CBF39}"/>
              </a:ext>
            </a:extLst>
          </p:cNvPr>
          <p:cNvSpPr>
            <a:spLocks noGrp="1"/>
          </p:cNvSpPr>
          <p:nvPr>
            <p:ph type="sldNum" sz="quarter" idx="12"/>
          </p:nvPr>
        </p:nvSpPr>
        <p:spPr/>
        <p:txBody>
          <a:bodyPr/>
          <a:lstStyle/>
          <a:p>
            <a:fld id="{EE1939C1-24D7-49E9-A58A-7960365209F5}" type="slidenum">
              <a:rPr lang="en-US" smtClean="0"/>
              <a:t>4</a:t>
            </a:fld>
            <a:endParaRPr lang="en-US"/>
          </a:p>
        </p:txBody>
      </p:sp>
    </p:spTree>
    <p:extLst>
      <p:ext uri="{BB962C8B-B14F-4D97-AF65-F5344CB8AC3E}">
        <p14:creationId xmlns:p14="http://schemas.microsoft.com/office/powerpoint/2010/main" val="461400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35C71-2370-66FF-4CFE-135863718D36}"/>
              </a:ext>
            </a:extLst>
          </p:cNvPr>
          <p:cNvSpPr>
            <a:spLocks noGrp="1"/>
          </p:cNvSpPr>
          <p:nvPr>
            <p:ph type="title"/>
          </p:nvPr>
        </p:nvSpPr>
        <p:spPr>
          <a:xfrm>
            <a:off x="2041870" y="4584879"/>
            <a:ext cx="4261948" cy="1263987"/>
          </a:xfrm>
        </p:spPr>
        <p:txBody>
          <a:bodyPr>
            <a:normAutofit/>
          </a:bodyPr>
          <a:lstStyle/>
          <a:p>
            <a:r>
              <a:rPr lang="en-US" sz="2800" i="1" dirty="0">
                <a:hlinkClick r:id="rId2">
                  <a:extLst>
                    <a:ext uri="{A12FA001-AC4F-418D-AE19-62706E023703}">
                      <ahyp:hlinkClr xmlns:ahyp="http://schemas.microsoft.com/office/drawing/2018/hyperlinkcolor" val="tx"/>
                    </a:ext>
                  </a:extLst>
                </a:hlinkClick>
              </a:rPr>
              <a:t>Bakhtin meets Enthinkment Circle - YouTube (filmed May 15, posted May 17 2022</a:t>
            </a:r>
            <a:r>
              <a:rPr lang="en-US" sz="2000" i="1" dirty="0"/>
              <a:t>)</a:t>
            </a:r>
            <a:endParaRPr lang="en-US" sz="2800" dirty="0"/>
          </a:p>
        </p:txBody>
      </p:sp>
      <p:sp>
        <p:nvSpPr>
          <p:cNvPr id="3" name="Content Placeholder 2">
            <a:extLst>
              <a:ext uri="{FF2B5EF4-FFF2-40B4-BE49-F238E27FC236}">
                <a16:creationId xmlns:a16="http://schemas.microsoft.com/office/drawing/2014/main" id="{F568D66F-FB54-D7B9-30F3-D71EE565F5E3}"/>
              </a:ext>
            </a:extLst>
          </p:cNvPr>
          <p:cNvSpPr>
            <a:spLocks noGrp="1"/>
          </p:cNvSpPr>
          <p:nvPr>
            <p:ph idx="1"/>
          </p:nvPr>
        </p:nvSpPr>
        <p:spPr>
          <a:xfrm>
            <a:off x="6434812" y="277587"/>
            <a:ext cx="3715319" cy="5562136"/>
          </a:xfrm>
        </p:spPr>
        <p:txBody>
          <a:bodyPr>
            <a:normAutofit fontScale="92500" lnSpcReduction="20000"/>
          </a:bodyPr>
          <a:lstStyle/>
          <a:p>
            <a:r>
              <a:rPr lang="en-US" dirty="0"/>
              <a:t>Grace Ann Rosile </a:t>
            </a:r>
            <a:r>
              <a:rPr lang="en-US" dirty="0" err="1">
                <a:hlinkClick r:id="rId3"/>
              </a:rPr>
              <a:t>Horsesenseatwork.com</a:t>
            </a:r>
            <a:endParaRPr lang="en-US" dirty="0"/>
          </a:p>
          <a:p>
            <a:pPr marL="0" indent="0">
              <a:buNone/>
            </a:pPr>
            <a:endParaRPr lang="en-US" dirty="0"/>
          </a:p>
          <a:p>
            <a:r>
              <a:rPr lang="en-US" dirty="0"/>
              <a:t>SESSION SLIDES at </a:t>
            </a:r>
            <a:r>
              <a:rPr lang="en-US" b="1" dirty="0">
                <a:hlinkClick r:id="rId4"/>
              </a:rPr>
              <a:t>Antenarrative.com</a:t>
            </a:r>
            <a:endParaRPr lang="en-US" b="1" dirty="0"/>
          </a:p>
          <a:p>
            <a:pPr marL="0" indent="0">
              <a:buNone/>
            </a:pPr>
            <a:endParaRPr lang="en-US" b="1" dirty="0"/>
          </a:p>
          <a:p>
            <a:r>
              <a:rPr lang="en-US" dirty="0"/>
              <a:t>True Storytelling Institute </a:t>
            </a:r>
            <a:r>
              <a:rPr lang="en-US" dirty="0" err="1">
                <a:hlinkClick r:id="rId5"/>
              </a:rPr>
              <a:t>TrueStorytelling.org</a:t>
            </a:r>
            <a:r>
              <a:rPr lang="en-US" dirty="0">
                <a:hlinkClick r:id="rId5"/>
              </a:rPr>
              <a:t> </a:t>
            </a:r>
            <a:endParaRPr lang="en-US" dirty="0"/>
          </a:p>
          <a:p>
            <a:endParaRPr lang="en-US" dirty="0"/>
          </a:p>
          <a:p>
            <a:r>
              <a:rPr lang="en-US" dirty="0"/>
              <a:t>Boje’s Home site </a:t>
            </a:r>
            <a:r>
              <a:rPr lang="en-US" dirty="0">
                <a:hlinkClick r:id="rId6"/>
              </a:rPr>
              <a:t>DavidBoje.com</a:t>
            </a:r>
          </a:p>
          <a:p>
            <a:endParaRPr lang="en-US" dirty="0">
              <a:hlinkClick r:id="rId6"/>
            </a:endParaRPr>
          </a:p>
          <a:p>
            <a:r>
              <a:rPr lang="en-US" dirty="0"/>
              <a:t>For more on Enthinkment Circle visit </a:t>
            </a:r>
            <a:r>
              <a:rPr lang="en-US" dirty="0">
                <a:hlinkClick r:id="rId7"/>
              </a:rPr>
              <a:t>Enthinkment.com</a:t>
            </a:r>
            <a:endParaRPr lang="en-US" dirty="0"/>
          </a:p>
          <a:p>
            <a:endParaRPr lang="en-US" dirty="0"/>
          </a:p>
        </p:txBody>
      </p:sp>
      <p:sp>
        <p:nvSpPr>
          <p:cNvPr id="6" name="TextBox 5">
            <a:extLst>
              <a:ext uri="{FF2B5EF4-FFF2-40B4-BE49-F238E27FC236}">
                <a16:creationId xmlns:a16="http://schemas.microsoft.com/office/drawing/2014/main" id="{D421961E-FDF0-5CD6-9216-AAE6BD2EC125}"/>
              </a:ext>
            </a:extLst>
          </p:cNvPr>
          <p:cNvSpPr txBox="1"/>
          <p:nvPr/>
        </p:nvSpPr>
        <p:spPr>
          <a:xfrm>
            <a:off x="2041870" y="137160"/>
            <a:ext cx="3416821" cy="365760"/>
          </a:xfrm>
          <a:prstGeom prst="rect">
            <a:avLst/>
          </a:prstGeom>
          <a:noFill/>
        </p:spPr>
        <p:txBody>
          <a:bodyPr wrap="square" rtlCol="0">
            <a:spAutoFit/>
          </a:bodyPr>
          <a:lstStyle/>
          <a:p>
            <a:r>
              <a:rPr lang="en-US" dirty="0"/>
              <a:t>Thank you for the conversations</a:t>
            </a:r>
          </a:p>
        </p:txBody>
      </p:sp>
      <p:sp>
        <p:nvSpPr>
          <p:cNvPr id="4" name="Slide Number Placeholder 3">
            <a:extLst>
              <a:ext uri="{FF2B5EF4-FFF2-40B4-BE49-F238E27FC236}">
                <a16:creationId xmlns:a16="http://schemas.microsoft.com/office/drawing/2014/main" id="{A59FDF85-21D3-3C34-4BA5-A7EFFE4AFADE}"/>
              </a:ext>
            </a:extLst>
          </p:cNvPr>
          <p:cNvSpPr>
            <a:spLocks noGrp="1"/>
          </p:cNvSpPr>
          <p:nvPr>
            <p:ph type="sldNum" sz="quarter" idx="12"/>
          </p:nvPr>
        </p:nvSpPr>
        <p:spPr/>
        <p:txBody>
          <a:bodyPr/>
          <a:lstStyle/>
          <a:p>
            <a:fld id="{EE1939C1-24D7-49E9-A58A-7960365209F5}" type="slidenum">
              <a:rPr lang="en-US" smtClean="0"/>
              <a:t>40</a:t>
            </a:fld>
            <a:endParaRPr lang="en-US"/>
          </a:p>
        </p:txBody>
      </p:sp>
      <p:pic>
        <p:nvPicPr>
          <p:cNvPr id="32770" name="Picture 2" descr="What is ANTENARRATIVE">
            <a:extLst>
              <a:ext uri="{FF2B5EF4-FFF2-40B4-BE49-F238E27FC236}">
                <a16:creationId xmlns:a16="http://schemas.microsoft.com/office/drawing/2014/main" id="{83C61459-8768-F6C3-81FD-C4959EC384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7887" y="693488"/>
            <a:ext cx="3897908" cy="3700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6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49EB-1134-EEC6-92BB-417F3D113942}"/>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5600"/>
              <a:t>Spaces in Architecture &amp; Storytelling</a:t>
            </a:r>
          </a:p>
        </p:txBody>
      </p:sp>
      <p:pic>
        <p:nvPicPr>
          <p:cNvPr id="10242" name="Picture 2" descr="Cabrini STORYTELLING PARADIGM MENU - Boje and Rosile">
            <a:extLst>
              <a:ext uri="{FF2B5EF4-FFF2-40B4-BE49-F238E27FC236}">
                <a16:creationId xmlns:a16="http://schemas.microsoft.com/office/drawing/2014/main" id="{1A8F778E-EE63-1296-9708-55999C35D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6"/>
          <a:stretch/>
        </p:blipFill>
        <p:spPr bwMode="auto">
          <a:xfrm>
            <a:off x="239643" y="384904"/>
            <a:ext cx="5614416" cy="336866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w True Storytelling's 7 Tools of ODC 2.0 Module Can Transform Tamara-Land  Networking – TrueStorytelling.Blog">
            <a:extLst>
              <a:ext uri="{FF2B5EF4-FFF2-40B4-BE49-F238E27FC236}">
                <a16:creationId xmlns:a16="http://schemas.microsoft.com/office/drawing/2014/main" id="{F11B677B-75D8-32C8-2AC9-194CB7FF3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00" r="5484" b="1"/>
          <a:stretch/>
        </p:blipFill>
        <p:spPr bwMode="auto">
          <a:xfrm>
            <a:off x="5942341" y="381622"/>
            <a:ext cx="6276038" cy="373820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F4B2044-ED84-9489-BE0A-FF3BFABA1417}"/>
              </a:ext>
            </a:extLst>
          </p:cNvPr>
          <p:cNvSpPr>
            <a:spLocks noGrp="1"/>
          </p:cNvSpPr>
          <p:nvPr>
            <p:ph type="sldNum" sz="quarter" idx="12"/>
          </p:nvPr>
        </p:nvSpPr>
        <p:spPr/>
        <p:txBody>
          <a:bodyPr/>
          <a:lstStyle/>
          <a:p>
            <a:fld id="{EE1939C1-24D7-49E9-A58A-7960365209F5}" type="slidenum">
              <a:rPr lang="en-US" smtClean="0"/>
              <a:t>5</a:t>
            </a:fld>
            <a:endParaRPr lang="en-US"/>
          </a:p>
        </p:txBody>
      </p:sp>
    </p:spTree>
    <p:extLst>
      <p:ext uri="{BB962C8B-B14F-4D97-AF65-F5344CB8AC3E}">
        <p14:creationId xmlns:p14="http://schemas.microsoft.com/office/powerpoint/2010/main" val="77904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BD7E940C-BB3F-1300-C3ED-99651F8152F4}"/>
              </a:ext>
            </a:extLst>
          </p:cNvPr>
          <p:cNvPicPr>
            <a:picLocks noGrp="1" noChangeAspect="1"/>
          </p:cNvPicPr>
          <p:nvPr>
            <p:ph idx="1"/>
          </p:nvPr>
        </p:nvPicPr>
        <p:blipFill rotWithShape="1">
          <a:blip r:embed="rId3"/>
          <a:srcRect l="4081" t="18841" r="5406" b="6316"/>
          <a:stretch/>
        </p:blipFill>
        <p:spPr>
          <a:xfrm>
            <a:off x="5519277" y="250362"/>
            <a:ext cx="6552013" cy="3890824"/>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73"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6" name="Picture 6" descr="The Practice of Everyday Life | Michel de Certeau">
            <a:extLst>
              <a:ext uri="{FF2B5EF4-FFF2-40B4-BE49-F238E27FC236}">
                <a16:creationId xmlns:a16="http://schemas.microsoft.com/office/drawing/2014/main" id="{4E676B3F-1322-0C19-C3DA-2077342879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953" y="849631"/>
            <a:ext cx="3554074" cy="5344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C708949-DDB0-BF82-962A-29A4D08AECBA}"/>
              </a:ext>
            </a:extLst>
          </p:cNvPr>
          <p:cNvSpPr txBox="1"/>
          <p:nvPr/>
        </p:nvSpPr>
        <p:spPr>
          <a:xfrm>
            <a:off x="6343594" y="3417738"/>
            <a:ext cx="1571223" cy="369332"/>
          </a:xfrm>
          <a:prstGeom prst="rect">
            <a:avLst/>
          </a:prstGeom>
          <a:noFill/>
        </p:spPr>
        <p:txBody>
          <a:bodyPr wrap="square" rtlCol="0">
            <a:spAutoFit/>
          </a:bodyPr>
          <a:lstStyle/>
          <a:p>
            <a:r>
              <a:rPr lang="en-US" dirty="0">
                <a:solidFill>
                  <a:schemeClr val="bg1"/>
                </a:solidFill>
              </a:rPr>
              <a:t>NARRATIVES</a:t>
            </a:r>
          </a:p>
        </p:txBody>
      </p:sp>
      <p:sp>
        <p:nvSpPr>
          <p:cNvPr id="15" name="TextBox 14">
            <a:extLst>
              <a:ext uri="{FF2B5EF4-FFF2-40B4-BE49-F238E27FC236}">
                <a16:creationId xmlns:a16="http://schemas.microsoft.com/office/drawing/2014/main" id="{14514057-B117-CEF5-69DF-254C3C93B549}"/>
              </a:ext>
            </a:extLst>
          </p:cNvPr>
          <p:cNvSpPr txBox="1"/>
          <p:nvPr/>
        </p:nvSpPr>
        <p:spPr>
          <a:xfrm>
            <a:off x="9778948" y="3454585"/>
            <a:ext cx="1921099" cy="369332"/>
          </a:xfrm>
          <a:prstGeom prst="rect">
            <a:avLst/>
          </a:prstGeom>
          <a:noFill/>
        </p:spPr>
        <p:txBody>
          <a:bodyPr wrap="square" rtlCol="0">
            <a:spAutoFit/>
          </a:bodyPr>
          <a:lstStyle/>
          <a:p>
            <a:r>
              <a:rPr lang="en-US" dirty="0">
                <a:solidFill>
                  <a:schemeClr val="bg1"/>
                </a:solidFill>
              </a:rPr>
              <a:t>LIVING STORIES</a:t>
            </a:r>
          </a:p>
        </p:txBody>
      </p:sp>
      <p:pic>
        <p:nvPicPr>
          <p:cNvPr id="16" name="Picture 15">
            <a:extLst>
              <a:ext uri="{FF2B5EF4-FFF2-40B4-BE49-F238E27FC236}">
                <a16:creationId xmlns:a16="http://schemas.microsoft.com/office/drawing/2014/main" id="{464E46EE-942F-7045-32E5-55E04FD62B12}"/>
              </a:ext>
            </a:extLst>
          </p:cNvPr>
          <p:cNvPicPr>
            <a:picLocks noChangeAspect="1"/>
          </p:cNvPicPr>
          <p:nvPr/>
        </p:nvPicPr>
        <p:blipFill>
          <a:blip r:embed="rId5"/>
          <a:stretch>
            <a:fillRect/>
          </a:stretch>
        </p:blipFill>
        <p:spPr>
          <a:xfrm>
            <a:off x="7545438" y="4369182"/>
            <a:ext cx="2743200" cy="2352293"/>
          </a:xfrm>
          <a:prstGeom prst="rect">
            <a:avLst/>
          </a:prstGeom>
        </p:spPr>
      </p:pic>
      <p:sp>
        <p:nvSpPr>
          <p:cNvPr id="10" name="TextBox 9">
            <a:extLst>
              <a:ext uri="{FF2B5EF4-FFF2-40B4-BE49-F238E27FC236}">
                <a16:creationId xmlns:a16="http://schemas.microsoft.com/office/drawing/2014/main" id="{C77B90A6-25B0-7BBF-069B-5945959E0748}"/>
              </a:ext>
            </a:extLst>
          </p:cNvPr>
          <p:cNvSpPr txBox="1"/>
          <p:nvPr/>
        </p:nvSpPr>
        <p:spPr>
          <a:xfrm>
            <a:off x="7025104" y="3826457"/>
            <a:ext cx="4038600" cy="523220"/>
          </a:xfrm>
          <a:prstGeom prst="rect">
            <a:avLst/>
          </a:prstGeom>
          <a:solidFill>
            <a:srgbClr val="48F0E5">
              <a:alpha val="45098"/>
            </a:srgbClr>
          </a:solidFill>
        </p:spPr>
        <p:txBody>
          <a:bodyPr wrap="square" rtlCol="0">
            <a:spAutoFit/>
          </a:bodyPr>
          <a:lstStyle/>
          <a:p>
            <a:r>
              <a:rPr lang="en-US" sz="2800" b="1" dirty="0"/>
              <a:t>Antenarrative Processes</a:t>
            </a:r>
          </a:p>
        </p:txBody>
      </p:sp>
      <p:sp>
        <p:nvSpPr>
          <p:cNvPr id="11" name="TextBox 10">
            <a:extLst>
              <a:ext uri="{FF2B5EF4-FFF2-40B4-BE49-F238E27FC236}">
                <a16:creationId xmlns:a16="http://schemas.microsoft.com/office/drawing/2014/main" id="{2ED713EA-DB4A-1835-D7B4-AEE8F4F022B7}"/>
              </a:ext>
            </a:extLst>
          </p:cNvPr>
          <p:cNvSpPr txBox="1"/>
          <p:nvPr/>
        </p:nvSpPr>
        <p:spPr>
          <a:xfrm>
            <a:off x="9959261" y="5560883"/>
            <a:ext cx="2208886" cy="923330"/>
          </a:xfrm>
          <a:prstGeom prst="rect">
            <a:avLst/>
          </a:prstGeom>
          <a:noFill/>
        </p:spPr>
        <p:txBody>
          <a:bodyPr wrap="square" rtlCol="0">
            <a:spAutoFit/>
          </a:bodyPr>
          <a:lstStyle/>
          <a:p>
            <a:pPr algn="r"/>
            <a:r>
              <a:rPr lang="en-US" dirty="0"/>
              <a:t>Figure from Boje 2011 Antenarrative Handbook, P. 2 </a:t>
            </a:r>
          </a:p>
        </p:txBody>
      </p:sp>
      <p:sp>
        <p:nvSpPr>
          <p:cNvPr id="12" name="Slide Number Placeholder 11">
            <a:extLst>
              <a:ext uri="{FF2B5EF4-FFF2-40B4-BE49-F238E27FC236}">
                <a16:creationId xmlns:a16="http://schemas.microsoft.com/office/drawing/2014/main" id="{8C3C4313-B0CC-E564-C171-DAC6E73351FA}"/>
              </a:ext>
            </a:extLst>
          </p:cNvPr>
          <p:cNvSpPr>
            <a:spLocks noGrp="1"/>
          </p:cNvSpPr>
          <p:nvPr>
            <p:ph type="sldNum" sz="quarter" idx="12"/>
          </p:nvPr>
        </p:nvSpPr>
        <p:spPr/>
        <p:txBody>
          <a:bodyPr/>
          <a:lstStyle/>
          <a:p>
            <a:fld id="{EE1939C1-24D7-49E9-A58A-7960365209F5}" type="slidenum">
              <a:rPr lang="en-US" smtClean="0"/>
              <a:t>6</a:t>
            </a:fld>
            <a:endParaRPr lang="en-US"/>
          </a:p>
        </p:txBody>
      </p:sp>
    </p:spTree>
    <p:extLst>
      <p:ext uri="{BB962C8B-B14F-4D97-AF65-F5344CB8AC3E}">
        <p14:creationId xmlns:p14="http://schemas.microsoft.com/office/powerpoint/2010/main" val="3545378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75"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1026" name="Picture 2" descr="How to Use Conversational Storytelling Interviews for Your Dissertation">
            <a:extLst>
              <a:ext uri="{FF2B5EF4-FFF2-40B4-BE49-F238E27FC236}">
                <a16:creationId xmlns:a16="http://schemas.microsoft.com/office/drawing/2014/main" id="{7EC25DB1-9DBD-40BD-4F53-4044F5587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731"/>
          <a:stretch/>
        </p:blipFill>
        <p:spPr bwMode="auto">
          <a:xfrm>
            <a:off x="1" y="1"/>
            <a:ext cx="4634682" cy="614100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6BB8168-5241-94AD-515D-EA0D9578C89C}"/>
              </a:ext>
            </a:extLst>
          </p:cNvPr>
          <p:cNvSpPr>
            <a:spLocks noGrp="1"/>
          </p:cNvSpPr>
          <p:nvPr>
            <p:ph type="title"/>
          </p:nvPr>
        </p:nvSpPr>
        <p:spPr>
          <a:xfrm>
            <a:off x="5551130" y="392862"/>
            <a:ext cx="5840770" cy="1779626"/>
          </a:xfrm>
        </p:spPr>
        <p:txBody>
          <a:bodyPr>
            <a:normAutofit/>
          </a:bodyPr>
          <a:lstStyle/>
          <a:p>
            <a:r>
              <a:rPr lang="en-US" sz="4000" b="1" i="1" dirty="0">
                <a:solidFill>
                  <a:srgbClr val="FFFFFF"/>
                </a:solidFill>
                <a:latin typeface="Abril Fatface" panose="02000503000000020003" pitchFamily="2" charset="77"/>
              </a:rPr>
              <a:t>What is LIVING STORY process?</a:t>
            </a:r>
            <a:endParaRPr lang="en-US" sz="4000" dirty="0">
              <a:solidFill>
                <a:srgbClr val="FFFFFF"/>
              </a:solidFill>
            </a:endParaRPr>
          </a:p>
        </p:txBody>
      </p:sp>
      <p:sp>
        <p:nvSpPr>
          <p:cNvPr id="3" name="Content Placeholder 2">
            <a:extLst>
              <a:ext uri="{FF2B5EF4-FFF2-40B4-BE49-F238E27FC236}">
                <a16:creationId xmlns:a16="http://schemas.microsoft.com/office/drawing/2014/main" id="{72E8BF1E-0221-8F78-73B8-222FCFA8AFB4}"/>
              </a:ext>
            </a:extLst>
          </p:cNvPr>
          <p:cNvSpPr>
            <a:spLocks noGrp="1"/>
          </p:cNvSpPr>
          <p:nvPr>
            <p:ph idx="1"/>
          </p:nvPr>
        </p:nvSpPr>
        <p:spPr>
          <a:xfrm>
            <a:off x="5176473" y="2116930"/>
            <a:ext cx="6723606" cy="4348208"/>
          </a:xfrm>
        </p:spPr>
        <p:txBody>
          <a:bodyPr anchor="t">
            <a:normAutofit/>
          </a:bodyPr>
          <a:lstStyle/>
          <a:p>
            <a:r>
              <a:rPr lang="en-US" sz="2000" dirty="0">
                <a:solidFill>
                  <a:srgbClr val="FEFFFF"/>
                </a:solidFill>
              </a:rPr>
              <a:t>1996 we met Kaylynn TwoTrees and she presented </a:t>
            </a:r>
            <a:r>
              <a:rPr lang="en-US" sz="2000" b="1" i="1" dirty="0">
                <a:solidFill>
                  <a:srgbClr val="FEFFFF"/>
                </a:solidFill>
                <a:latin typeface="Abril Fatface" panose="02000503000000020003" pitchFamily="2" charset="77"/>
              </a:rPr>
              <a:t>LIVING STORY  </a:t>
            </a:r>
            <a:r>
              <a:rPr lang="en-US" sz="2000" dirty="0">
                <a:solidFill>
                  <a:srgbClr val="FEFFFF"/>
                </a:solidFill>
              </a:rPr>
              <a:t>to us. She is Lakota Native America</a:t>
            </a:r>
          </a:p>
          <a:p>
            <a:r>
              <a:rPr lang="en-US" sz="2400" b="1" i="1" dirty="0">
                <a:solidFill>
                  <a:srgbClr val="FEFFFF"/>
                </a:solidFill>
                <a:latin typeface="Baloo" panose="03080902040302020200" pitchFamily="66" charset="77"/>
                <a:cs typeface="Baloo" panose="03080902040302020200" pitchFamily="66" charset="77"/>
              </a:rPr>
              <a:t>We learned from her LIVING STORY has  a T</a:t>
            </a:r>
            <a:r>
              <a:rPr lang="en-US" sz="2400" b="1" dirty="0">
                <a:solidFill>
                  <a:srgbClr val="FEFFFF"/>
                </a:solidFill>
                <a:latin typeface="Baloo" panose="03080902040302020200" pitchFamily="66" charset="77"/>
                <a:cs typeface="Baloo" panose="03080902040302020200" pitchFamily="66" charset="77"/>
              </a:rPr>
              <a:t>ime, a Place</a:t>
            </a:r>
            <a:r>
              <a:rPr lang="en-US" sz="2400" dirty="0">
                <a:solidFill>
                  <a:srgbClr val="FEFFFF"/>
                </a:solidFill>
                <a:latin typeface="Baloo" panose="03080902040302020200" pitchFamily="66" charset="77"/>
                <a:cs typeface="Baloo" panose="03080902040302020200" pitchFamily="66" charset="77"/>
              </a:rPr>
              <a:t>, and </a:t>
            </a:r>
            <a:r>
              <a:rPr lang="en-US" sz="2400" b="1" dirty="0">
                <a:solidFill>
                  <a:srgbClr val="FEFFFF"/>
                </a:solidFill>
                <a:latin typeface="Baloo" panose="03080902040302020200" pitchFamily="66" charset="77"/>
                <a:cs typeface="Baloo" panose="03080902040302020200" pitchFamily="66" charset="77"/>
              </a:rPr>
              <a:t>a Mind </a:t>
            </a:r>
            <a:r>
              <a:rPr lang="en-US" sz="2400" dirty="0">
                <a:solidFill>
                  <a:srgbClr val="FEFFFF"/>
                </a:solidFill>
                <a:latin typeface="Baloo" panose="03080902040302020200" pitchFamily="66" charset="77"/>
                <a:cs typeface="Baloo" panose="03080902040302020200" pitchFamily="66" charset="77"/>
              </a:rPr>
              <a:t>of its own</a:t>
            </a:r>
            <a:endParaRPr lang="en-US" sz="2400" dirty="0">
              <a:solidFill>
                <a:srgbClr val="FEFFFF"/>
              </a:solidFill>
            </a:endParaRPr>
          </a:p>
          <a:p>
            <a:r>
              <a:rPr lang="en-US" sz="2000" b="1" i="1" dirty="0">
                <a:solidFill>
                  <a:srgbClr val="FEFFFF"/>
                </a:solidFill>
                <a:latin typeface="Abril Fatface" panose="02000503000000020003" pitchFamily="2" charset="77"/>
              </a:rPr>
              <a:t>LIVING STORY </a:t>
            </a:r>
            <a:r>
              <a:rPr lang="en-US" sz="2000" b="1" dirty="0">
                <a:solidFill>
                  <a:srgbClr val="FEFFFF"/>
                </a:solidFill>
                <a:latin typeface="Abril Fatface" panose="02000503000000020003" pitchFamily="2" charset="77"/>
              </a:rPr>
              <a:t>is </a:t>
            </a:r>
            <a:r>
              <a:rPr lang="en-US" sz="2000" b="1" i="1" dirty="0">
                <a:solidFill>
                  <a:srgbClr val="FEFFFF"/>
                </a:solidFill>
                <a:latin typeface="Abril Fatface" panose="02000503000000020003" pitchFamily="2" charset="77"/>
              </a:rPr>
              <a:t> Indigenous Ways of Knowing  </a:t>
            </a:r>
            <a:r>
              <a:rPr lang="en-US" sz="2000" i="1" dirty="0">
                <a:solidFill>
                  <a:srgbClr val="FEFFFF"/>
                </a:solidFill>
                <a:latin typeface="Abril Fatface" panose="02000503000000020003" pitchFamily="2" charset="77"/>
              </a:rPr>
              <a:t>IWOK</a:t>
            </a:r>
            <a:r>
              <a:rPr lang="en-US" sz="2000" b="1" i="1" dirty="0">
                <a:solidFill>
                  <a:srgbClr val="FEFFFF"/>
                </a:solidFill>
                <a:latin typeface="Abril Fatface" panose="02000503000000020003" pitchFamily="2" charset="77"/>
              </a:rPr>
              <a:t> </a:t>
            </a:r>
            <a:r>
              <a:rPr lang="en-US" sz="2000" i="1" dirty="0">
                <a:solidFill>
                  <a:srgbClr val="FEFFFF"/>
                </a:solidFill>
                <a:latin typeface="Abril Fatface" panose="02000503000000020003" pitchFamily="2" charset="77"/>
              </a:rPr>
              <a:t> </a:t>
            </a:r>
            <a:r>
              <a:rPr lang="en-US" sz="2000" dirty="0">
                <a:solidFill>
                  <a:srgbClr val="FEFFFF"/>
                </a:solidFill>
              </a:rPr>
              <a:t> </a:t>
            </a:r>
          </a:p>
          <a:p>
            <a:r>
              <a:rPr lang="en-US" sz="2000" dirty="0">
                <a:solidFill>
                  <a:srgbClr val="FEFFFF"/>
                </a:solidFill>
              </a:rPr>
              <a:t>Living story processes are </a:t>
            </a:r>
            <a:r>
              <a:rPr lang="en-US" sz="2000" i="1" dirty="0">
                <a:solidFill>
                  <a:srgbClr val="FEFFFF"/>
                </a:solidFill>
                <a:latin typeface="Baloo" panose="03080902040302020200" pitchFamily="66" charset="77"/>
                <a:cs typeface="Baloo" panose="03080902040302020200" pitchFamily="66" charset="77"/>
              </a:rPr>
              <a:t>Future-Making</a:t>
            </a:r>
            <a:r>
              <a:rPr lang="en-US" sz="2000" dirty="0">
                <a:solidFill>
                  <a:srgbClr val="FEFFFF"/>
                </a:solidFill>
              </a:rPr>
              <a:t> </a:t>
            </a:r>
          </a:p>
          <a:p>
            <a:r>
              <a:rPr lang="en-US" sz="2000" dirty="0">
                <a:solidFill>
                  <a:srgbClr val="FEFFFF"/>
                </a:solidFill>
              </a:rPr>
              <a:t>In indigenous culture, everyone participates in dialogue sessions,  for many months, doing what we call             </a:t>
            </a:r>
            <a:r>
              <a:rPr lang="en-US" sz="2000" b="1" i="1" dirty="0">
                <a:solidFill>
                  <a:srgbClr val="FEFFFF"/>
                </a:solidFill>
                <a:latin typeface="Baloo" panose="03080902040302020200" pitchFamily="66" charset="77"/>
                <a:cs typeface="Baloo" panose="03080902040302020200" pitchFamily="66" charset="77"/>
              </a:rPr>
              <a:t>LIVING STORY TOGETHER-TELLING</a:t>
            </a:r>
          </a:p>
          <a:p>
            <a:r>
              <a:rPr lang="en-US" sz="2000" dirty="0">
                <a:solidFill>
                  <a:srgbClr val="FEFFFF"/>
                </a:solidFill>
              </a:rPr>
              <a:t>Everyone tells their story, and everyone listens in what Rosile &amp; I call </a:t>
            </a:r>
            <a:r>
              <a:rPr lang="en-US" sz="2000" b="1" i="1" dirty="0">
                <a:solidFill>
                  <a:srgbClr val="FEFFFF"/>
                </a:solidFill>
                <a:latin typeface="Baloo" panose="03080902040302020200" pitchFamily="66" charset="77"/>
                <a:cs typeface="Baloo" panose="03080902040302020200" pitchFamily="66" charset="77"/>
              </a:rPr>
              <a:t>LIVING STORY TOGETHER-LISTENING</a:t>
            </a:r>
          </a:p>
        </p:txBody>
      </p:sp>
      <p:sp>
        <p:nvSpPr>
          <p:cNvPr id="4" name="Slide Number Placeholder 3">
            <a:extLst>
              <a:ext uri="{FF2B5EF4-FFF2-40B4-BE49-F238E27FC236}">
                <a16:creationId xmlns:a16="http://schemas.microsoft.com/office/drawing/2014/main" id="{AA01A6CE-3D4B-1237-C492-01A28283EA6C}"/>
              </a:ext>
            </a:extLst>
          </p:cNvPr>
          <p:cNvSpPr>
            <a:spLocks noGrp="1"/>
          </p:cNvSpPr>
          <p:nvPr>
            <p:ph type="sldNum" sz="quarter" idx="12"/>
          </p:nvPr>
        </p:nvSpPr>
        <p:spPr>
          <a:xfrm>
            <a:off x="10709589" y="6382512"/>
            <a:ext cx="682311" cy="320040"/>
          </a:xfrm>
        </p:spPr>
        <p:txBody>
          <a:bodyPr anchor="ctr">
            <a:normAutofit/>
          </a:bodyPr>
          <a:lstStyle/>
          <a:p>
            <a:pPr>
              <a:spcAft>
                <a:spcPts val="600"/>
              </a:spcAft>
            </a:pPr>
            <a:fld id="{EE1939C1-24D7-49E9-A58A-7960365209F5}" type="slidenum">
              <a:rPr lang="en-US">
                <a:solidFill>
                  <a:srgbClr val="FEFFFF"/>
                </a:solidFill>
              </a:rPr>
              <a:pPr>
                <a:spcAft>
                  <a:spcPts val="600"/>
                </a:spcAft>
              </a:pPr>
              <a:t>7</a:t>
            </a:fld>
            <a:endParaRPr lang="en-US">
              <a:solidFill>
                <a:srgbClr val="FEFFFF"/>
              </a:solidFill>
            </a:endParaRPr>
          </a:p>
        </p:txBody>
      </p:sp>
    </p:spTree>
    <p:extLst>
      <p:ext uri="{BB962C8B-B14F-4D97-AF65-F5344CB8AC3E}">
        <p14:creationId xmlns:p14="http://schemas.microsoft.com/office/powerpoint/2010/main" val="2740174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D54731-3E33-A35D-036E-9F27342B551C}"/>
              </a:ext>
            </a:extLst>
          </p:cNvPr>
          <p:cNvSpPr>
            <a:spLocks noGrp="1"/>
          </p:cNvSpPr>
          <p:nvPr>
            <p:ph type="title"/>
          </p:nvPr>
        </p:nvSpPr>
        <p:spPr>
          <a:xfrm>
            <a:off x="250768" y="999025"/>
            <a:ext cx="3200400" cy="4461163"/>
          </a:xfrm>
        </p:spPr>
        <p:txBody>
          <a:bodyPr>
            <a:normAutofit fontScale="90000"/>
          </a:bodyPr>
          <a:lstStyle/>
          <a:p>
            <a:r>
              <a:rPr lang="en-US" sz="3700" dirty="0">
                <a:solidFill>
                  <a:srgbClr val="FFFFFF"/>
                </a:solidFill>
              </a:rPr>
              <a:t>What are Western Narrative Architectures?</a:t>
            </a:r>
            <a:br>
              <a:rPr lang="en-US" sz="3700" dirty="0">
                <a:solidFill>
                  <a:srgbClr val="FFFFFF"/>
                </a:solidFill>
              </a:rPr>
            </a:br>
            <a:br>
              <a:rPr lang="en-US" sz="3700" dirty="0">
                <a:solidFill>
                  <a:srgbClr val="FFFFFF"/>
                </a:solidFill>
              </a:rPr>
            </a:br>
            <a:r>
              <a:rPr lang="en-US" sz="3700" dirty="0">
                <a:solidFill>
                  <a:srgbClr val="FFFFFF"/>
                </a:solidFill>
              </a:rPr>
              <a:t>WWOK is a vessel that holds and restricts the Living Story to a particular form</a:t>
            </a:r>
            <a:br>
              <a:rPr lang="en-US" sz="3700" dirty="0">
                <a:solidFill>
                  <a:srgbClr val="FFFFFF"/>
                </a:solidFill>
              </a:rPr>
            </a:br>
            <a:endParaRPr lang="en-US" sz="3700" dirty="0">
              <a:solidFill>
                <a:srgbClr val="FFFFFF"/>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7617F23-0FFC-6813-29F2-64EA4656E1F1}"/>
              </a:ext>
            </a:extLst>
          </p:cNvPr>
          <p:cNvSpPr>
            <a:spLocks noGrp="1"/>
          </p:cNvSpPr>
          <p:nvPr>
            <p:ph idx="1"/>
          </p:nvPr>
        </p:nvSpPr>
        <p:spPr>
          <a:xfrm>
            <a:off x="4289368" y="591344"/>
            <a:ext cx="7064432" cy="6266656"/>
          </a:xfrm>
        </p:spPr>
        <p:txBody>
          <a:bodyPr anchor="ctr">
            <a:normAutofit/>
          </a:bodyPr>
          <a:lstStyle/>
          <a:p>
            <a:r>
              <a:rPr lang="en-US" sz="2600" dirty="0">
                <a:latin typeface="Abril Fatface" panose="02000503000000020003" pitchFamily="2" charset="77"/>
              </a:rPr>
              <a:t>We call it </a:t>
            </a:r>
            <a:r>
              <a:rPr lang="en-US" sz="2600" dirty="0">
                <a:solidFill>
                  <a:srgbClr val="0070C0"/>
                </a:solidFill>
                <a:latin typeface="Abril Fatface" panose="02000503000000020003" pitchFamily="2" charset="77"/>
              </a:rPr>
              <a:t>WWOK</a:t>
            </a:r>
            <a:r>
              <a:rPr lang="en-US" sz="2600" dirty="0">
                <a:latin typeface="Abril Fatface" panose="02000503000000020003" pitchFamily="2" charset="77"/>
              </a:rPr>
              <a:t> </a:t>
            </a:r>
            <a:r>
              <a:rPr lang="en-US" sz="2600" dirty="0"/>
              <a:t>(Western Ways of Knowing) to make Narratives &amp; Counter-Narratives for doing Architecture</a:t>
            </a:r>
          </a:p>
          <a:p>
            <a:r>
              <a:rPr lang="en-US" sz="2600" dirty="0">
                <a:solidFill>
                  <a:srgbClr val="0070C0"/>
                </a:solidFill>
                <a:latin typeface="Abril Fatface" panose="02000503000000020003" pitchFamily="2" charset="77"/>
              </a:rPr>
              <a:t>WWOK</a:t>
            </a:r>
            <a:r>
              <a:rPr lang="en-US" sz="2600" dirty="0">
                <a:latin typeface="Abril Fatface" panose="02000503000000020003" pitchFamily="2" charset="77"/>
              </a:rPr>
              <a:t> </a:t>
            </a:r>
            <a:r>
              <a:rPr lang="en-US" sz="2600" i="1" dirty="0">
                <a:latin typeface="Abril Fatface" panose="02000503000000020003" pitchFamily="2" charset="77"/>
              </a:rPr>
              <a:t>Narrative</a:t>
            </a:r>
            <a:r>
              <a:rPr lang="en-US" sz="2600" dirty="0"/>
              <a:t> has a linear plot, a Beginning, Middle, &amp; End, and treats this emplotment as the Whole (In my field see Aristotle, Czarniawska, &amp; Weick)</a:t>
            </a:r>
          </a:p>
          <a:p>
            <a:r>
              <a:rPr lang="en-US" sz="2600" dirty="0">
                <a:solidFill>
                  <a:srgbClr val="0070C0"/>
                </a:solidFill>
                <a:latin typeface="Abril Fatface" panose="02000503000000020003" pitchFamily="2" charset="77"/>
              </a:rPr>
              <a:t>WWOK</a:t>
            </a:r>
            <a:r>
              <a:rPr lang="en-US" sz="2600" dirty="0">
                <a:latin typeface="Abril Fatface" panose="02000503000000020003" pitchFamily="2" charset="77"/>
              </a:rPr>
              <a:t> exceptions</a:t>
            </a:r>
            <a:r>
              <a:rPr lang="en-US" sz="2600" dirty="0"/>
              <a:t>  in Western Philosophy (Derrida, de Certeau, Ricoeur), and Physics (Einstein) who say such Narratives of a past, present, future is not how time works</a:t>
            </a:r>
          </a:p>
          <a:p>
            <a:r>
              <a:rPr lang="en-US" sz="2600" dirty="0"/>
              <a:t>We are calling it </a:t>
            </a:r>
            <a:r>
              <a:rPr lang="en-US" sz="2600" i="1" dirty="0">
                <a:latin typeface="Abril Fatface" panose="02000503000000020003" pitchFamily="2" charset="77"/>
              </a:rPr>
              <a:t>Living Story ,</a:t>
            </a:r>
            <a:r>
              <a:rPr lang="en-US" sz="2600" dirty="0"/>
              <a:t> gets edited out or appropriated in (post) colonizing ways that affects architecture </a:t>
            </a:r>
          </a:p>
          <a:p>
            <a:pPr marL="0" indent="0">
              <a:buNone/>
            </a:pPr>
            <a:endParaRPr lang="en-US" sz="2600" dirty="0"/>
          </a:p>
        </p:txBody>
      </p:sp>
      <p:sp>
        <p:nvSpPr>
          <p:cNvPr id="4" name="Slide Number Placeholder 3">
            <a:extLst>
              <a:ext uri="{FF2B5EF4-FFF2-40B4-BE49-F238E27FC236}">
                <a16:creationId xmlns:a16="http://schemas.microsoft.com/office/drawing/2014/main" id="{71230881-7768-9865-9CEA-B09B70AA4BB8}"/>
              </a:ext>
            </a:extLst>
          </p:cNvPr>
          <p:cNvSpPr>
            <a:spLocks noGrp="1"/>
          </p:cNvSpPr>
          <p:nvPr>
            <p:ph type="sldNum" sz="quarter" idx="12"/>
          </p:nvPr>
        </p:nvSpPr>
        <p:spPr>
          <a:xfrm>
            <a:off x="9541564" y="6356350"/>
            <a:ext cx="1812235" cy="365125"/>
          </a:xfrm>
        </p:spPr>
        <p:txBody>
          <a:bodyPr>
            <a:normAutofit/>
          </a:bodyPr>
          <a:lstStyle/>
          <a:p>
            <a:pPr>
              <a:spcAft>
                <a:spcPts val="600"/>
              </a:spcAft>
            </a:pPr>
            <a:fld id="{EE1939C1-24D7-49E9-A58A-7960365209F5}" type="slidenum">
              <a:rPr lang="en-US" smtClean="0"/>
              <a:pPr>
                <a:spcAft>
                  <a:spcPts val="600"/>
                </a:spcAft>
              </a:pPr>
              <a:t>8</a:t>
            </a:fld>
            <a:endParaRPr lang="en-US"/>
          </a:p>
        </p:txBody>
      </p:sp>
    </p:spTree>
    <p:extLst>
      <p:ext uri="{BB962C8B-B14F-4D97-AF65-F5344CB8AC3E}">
        <p14:creationId xmlns:p14="http://schemas.microsoft.com/office/powerpoint/2010/main" val="650627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4" name="Freeform: Shape 13">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34D2DD9-0800-5BD3-7354-35F1D7845C75}"/>
              </a:ext>
            </a:extLst>
          </p:cNvPr>
          <p:cNvSpPr>
            <a:spLocks noGrp="1"/>
          </p:cNvSpPr>
          <p:nvPr>
            <p:ph type="title"/>
          </p:nvPr>
        </p:nvSpPr>
        <p:spPr>
          <a:xfrm>
            <a:off x="765051" y="662400"/>
            <a:ext cx="3384000" cy="1492132"/>
          </a:xfrm>
        </p:spPr>
        <p:txBody>
          <a:bodyPr anchor="t">
            <a:normAutofit/>
          </a:bodyPr>
          <a:lstStyle/>
          <a:p>
            <a:r>
              <a:rPr lang="en-US" sz="3400">
                <a:solidFill>
                  <a:schemeClr val="bg1"/>
                </a:solidFill>
              </a:rPr>
              <a:t>What is Antenarrative Process #1?</a:t>
            </a:r>
          </a:p>
        </p:txBody>
      </p:sp>
      <p:sp>
        <p:nvSpPr>
          <p:cNvPr id="3" name="Content Placeholder 2">
            <a:extLst>
              <a:ext uri="{FF2B5EF4-FFF2-40B4-BE49-F238E27FC236}">
                <a16:creationId xmlns:a16="http://schemas.microsoft.com/office/drawing/2014/main" id="{6A70B775-1292-02C3-AD12-144A9441CD80}"/>
              </a:ext>
            </a:extLst>
          </p:cNvPr>
          <p:cNvSpPr>
            <a:spLocks noGrp="1"/>
          </p:cNvSpPr>
          <p:nvPr>
            <p:ph idx="1"/>
          </p:nvPr>
        </p:nvSpPr>
        <p:spPr>
          <a:xfrm>
            <a:off x="765051" y="2286000"/>
            <a:ext cx="3384000" cy="3844800"/>
          </a:xfrm>
        </p:spPr>
        <p:txBody>
          <a:bodyPr>
            <a:normAutofit/>
          </a:bodyPr>
          <a:lstStyle/>
          <a:p>
            <a:pPr marL="0" indent="0">
              <a:buNone/>
            </a:pPr>
            <a:r>
              <a:rPr lang="en-US" sz="2000">
                <a:solidFill>
                  <a:schemeClr val="bg1">
                    <a:alpha val="60000"/>
                  </a:schemeClr>
                </a:solidFill>
              </a:rPr>
              <a:t>Going BENEATH the dualities of subject-object, male-female, silos of facts, opinion vs. opinion to where?</a:t>
            </a:r>
          </a:p>
        </p:txBody>
      </p:sp>
      <p:pic>
        <p:nvPicPr>
          <p:cNvPr id="5" name="Picture 4">
            <a:extLst>
              <a:ext uri="{FF2B5EF4-FFF2-40B4-BE49-F238E27FC236}">
                <a16:creationId xmlns:a16="http://schemas.microsoft.com/office/drawing/2014/main" id="{79C4858E-DC8A-84CD-C864-3FF74FDD9FFB}"/>
              </a:ext>
            </a:extLst>
          </p:cNvPr>
          <p:cNvPicPr>
            <a:picLocks noChangeAspect="1"/>
          </p:cNvPicPr>
          <p:nvPr/>
        </p:nvPicPr>
        <p:blipFill>
          <a:blip r:embed="rId2"/>
          <a:stretch>
            <a:fillRect/>
          </a:stretch>
        </p:blipFill>
        <p:spPr>
          <a:xfrm>
            <a:off x="5536562" y="643469"/>
            <a:ext cx="5763167" cy="5571062"/>
          </a:xfrm>
          <a:prstGeom prst="rect">
            <a:avLst/>
          </a:prstGeom>
        </p:spPr>
      </p:pic>
      <p:sp>
        <p:nvSpPr>
          <p:cNvPr id="4" name="Slide Number Placeholder 3">
            <a:extLst>
              <a:ext uri="{FF2B5EF4-FFF2-40B4-BE49-F238E27FC236}">
                <a16:creationId xmlns:a16="http://schemas.microsoft.com/office/drawing/2014/main" id="{2B260E2C-6A73-2184-7702-19C5940BF0C0}"/>
              </a:ext>
            </a:extLst>
          </p:cNvPr>
          <p:cNvSpPr>
            <a:spLocks noGrp="1"/>
          </p:cNvSpPr>
          <p:nvPr>
            <p:ph type="sldNum" sz="quarter" idx="12"/>
          </p:nvPr>
        </p:nvSpPr>
        <p:spPr>
          <a:xfrm>
            <a:off x="10365474" y="6375679"/>
            <a:ext cx="1059763" cy="345796"/>
          </a:xfrm>
        </p:spPr>
        <p:txBody>
          <a:bodyPr>
            <a:normAutofit/>
          </a:bodyPr>
          <a:lstStyle/>
          <a:p>
            <a:pPr>
              <a:spcAft>
                <a:spcPts val="600"/>
              </a:spcAft>
            </a:pPr>
            <a:fld id="{EE1939C1-24D7-49E9-A58A-7960365209F5}" type="slidenum">
              <a:rPr lang="en-US">
                <a:solidFill>
                  <a:schemeClr val="tx1">
                    <a:alpha val="60000"/>
                  </a:schemeClr>
                </a:solidFill>
              </a:rPr>
              <a:pPr>
                <a:spcAft>
                  <a:spcPts val="600"/>
                </a:spcAft>
              </a:pPr>
              <a:t>9</a:t>
            </a:fld>
            <a:endParaRPr lang="en-US">
              <a:solidFill>
                <a:schemeClr val="tx1">
                  <a:alpha val="60000"/>
                </a:schemeClr>
              </a:solidFill>
            </a:endParaRPr>
          </a:p>
        </p:txBody>
      </p:sp>
    </p:spTree>
    <p:extLst>
      <p:ext uri="{BB962C8B-B14F-4D97-AF65-F5344CB8AC3E}">
        <p14:creationId xmlns:p14="http://schemas.microsoft.com/office/powerpoint/2010/main" val="3019554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4485</TotalTime>
  <Words>2624</Words>
  <Application>Microsoft Macintosh PowerPoint</Application>
  <PresentationFormat>Widescreen</PresentationFormat>
  <Paragraphs>271</Paragraphs>
  <Slides>40</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Abril Fatface</vt:lpstr>
      <vt:lpstr>ACADEMY ENGRAVED LET PLAIN:1.0</vt:lpstr>
      <vt:lpstr>Arial</vt:lpstr>
      <vt:lpstr>Baloo</vt:lpstr>
      <vt:lpstr>Calibri</vt:lpstr>
      <vt:lpstr>Calibri Light</vt:lpstr>
      <vt:lpstr>CrimsonText</vt:lpstr>
      <vt:lpstr>Helvetica Neue Light</vt:lpstr>
      <vt:lpstr>Lato</vt:lpstr>
      <vt:lpstr>Office Theme</vt:lpstr>
      <vt:lpstr>7 Antenarrative Processes  Applied to Architecture &amp; Design</vt:lpstr>
      <vt:lpstr>EXAMPLE: Regeneration of an industrial dock to create a building that houses the School of Teacher Education and the main library for Malmö University  </vt:lpstr>
      <vt:lpstr>Modern Architectural Style, Malmö University &amp; City Click CITY/University video (Safari works)</vt:lpstr>
      <vt:lpstr>VIRTUAL TOUR Inside the Modern Facade</vt:lpstr>
      <vt:lpstr>Spaces in Architecture &amp; Storytelling</vt:lpstr>
      <vt:lpstr>PowerPoint Presentation</vt:lpstr>
      <vt:lpstr>What is LIVING STORY process?</vt:lpstr>
      <vt:lpstr>What are Western Narrative Architectures?  WWOK is a vessel that holds and restricts the Living Story to a particular form </vt:lpstr>
      <vt:lpstr>What is Antenarrative Process #1?</vt:lpstr>
      <vt:lpstr>What is Antenarrative Process #1 in relation to Process #4?</vt:lpstr>
      <vt:lpstr>In 2001 I 1st and 2nd     Antenarrative Processes in this book:  #2. The BEFORE #3. The BETS on Future</vt:lpstr>
      <vt:lpstr>What is Antenarrative  Process #2?</vt:lpstr>
      <vt:lpstr>#2 Before Antenarrative Process of Swedish Rehistoricizing Architectural Styles</vt:lpstr>
      <vt:lpstr>Middle Ages style  (Lund Cathedral &amp;   Malmö högskola main building. Originally the harbour office)</vt:lpstr>
      <vt:lpstr>Baroque  Style (Gripsholms slott, Mariefred)</vt:lpstr>
      <vt:lpstr>Classicism &amp; Empire style   Resendale Palace</vt:lpstr>
      <vt:lpstr>Revivalism  National Museum of Fine Arts</vt:lpstr>
      <vt:lpstr>National Romantic style   Stockholm City Hall</vt:lpstr>
      <vt:lpstr>Modern Style   Stockholm Public Library   Million apartsments project inTensta district, Stockholm</vt:lpstr>
      <vt:lpstr>PowerPoint Presentation</vt:lpstr>
      <vt:lpstr>PowerPoint Presentation</vt:lpstr>
      <vt:lpstr>What is Architectonic Dialogism? YouTube for Malmo Doctoral Students</vt:lpstr>
      <vt:lpstr>What is Antenarrative Process #4?</vt:lpstr>
      <vt:lpstr>This we symbolize with ANTEnarrative process #4</vt:lpstr>
      <vt:lpstr>“[…] Aesthetic activity as well is powerless to take possession of that moment of Being which is constituted by the transitiveness and open event-ness of Being” (p. 1).</vt:lpstr>
      <vt:lpstr>PowerPoint Presentation</vt:lpstr>
      <vt:lpstr>When did you feel an Obligation to act in an ethical way, in the  ONCE-OCCURRENT-EVENT-NESS of BEING?</vt:lpstr>
      <vt:lpstr>What is Antenarrative Process #3</vt:lpstr>
      <vt:lpstr>What is Antenarrative Process #5?</vt:lpstr>
      <vt:lpstr>PowerPoint Presentation</vt:lpstr>
      <vt:lpstr>Swedish Eco-friendly House</vt:lpstr>
      <vt:lpstr>1996 book – Radical Reflexivity becomes focus in how to do sustainability in organizations</vt:lpstr>
      <vt:lpstr>Tell a story…. About Future-Making collaboration</vt:lpstr>
      <vt:lpstr>The BETWEEN processes of the Who’s Asking/Doing?</vt:lpstr>
      <vt:lpstr>PowerPoint Presentation</vt:lpstr>
      <vt:lpstr>The 4 Who’s of the Antenarrative BETWEEN process</vt:lpstr>
      <vt:lpstr>What is Antenarrative Process #7</vt:lpstr>
      <vt:lpstr>Critiques of Triple Bottom Line &amp; My 4BL proposal</vt:lpstr>
      <vt:lpstr>Boje in 2020 created a critique of Circular Economy on Wikipedia when there was none (click here)</vt:lpstr>
      <vt:lpstr>Bakhtin meets Enthinkment Circle - YouTube (filmed May 15, posted May 17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Antenarrative, Architectonic, and Architecture of Sweden</dc:title>
  <dc:creator>David Boje</dc:creator>
  <cp:lastModifiedBy>David Boje</cp:lastModifiedBy>
  <cp:revision>55</cp:revision>
  <dcterms:created xsi:type="dcterms:W3CDTF">2022-05-20T12:58:25Z</dcterms:created>
  <dcterms:modified xsi:type="dcterms:W3CDTF">2022-05-23T15:46:21Z</dcterms:modified>
</cp:coreProperties>
</file>