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81" r:id="rId6"/>
    <p:sldId id="268" r:id="rId7"/>
    <p:sldId id="292" r:id="rId8"/>
    <p:sldId id="291" r:id="rId9"/>
    <p:sldId id="269" r:id="rId10"/>
    <p:sldId id="276" r:id="rId11"/>
    <p:sldId id="282" r:id="rId12"/>
    <p:sldId id="277" r:id="rId13"/>
    <p:sldId id="257" r:id="rId14"/>
    <p:sldId id="289" r:id="rId15"/>
    <p:sldId id="290" r:id="rId16"/>
    <p:sldId id="260" r:id="rId17"/>
    <p:sldId id="285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F2E17B-907B-DBC2-F232-7CA6A078C352}" v="5" dt="2026-08-05T01:58:33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38"/>
    <p:restoredTop sz="94726"/>
  </p:normalViewPr>
  <p:slideViewPr>
    <p:cSldViewPr snapToGrid="0">
      <p:cViewPr varScale="1">
        <p:scale>
          <a:sx n="111" d="100"/>
          <a:sy n="111" d="100"/>
        </p:scale>
        <p:origin x="24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07422E-2CDB-4E06-B4E0-33BB12FFFDA3}" type="doc">
      <dgm:prSet loTypeId="urn:microsoft.com/office/officeart/2005/8/layout/vList2" loCatId="list" qsTypeId="urn:microsoft.com/office/officeart/2005/8/quickstyle/simple1#28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1F72D03F-71B2-42D8-8E5F-DF174CC3C162}">
      <dgm:prSet/>
      <dgm:spPr/>
      <dgm:t>
        <a:bodyPr/>
        <a:lstStyle/>
        <a:p>
          <a:r>
            <a:rPr lang="en-US" dirty="0"/>
            <a:t>Tamaraland rooms</a:t>
          </a:r>
        </a:p>
      </dgm:t>
    </dgm:pt>
    <dgm:pt modelId="{48201B02-E721-43C4-91F4-912707DF2C29}" type="parTrans" cxnId="{4921F5AA-1828-4B17-B291-33B368E61E8A}">
      <dgm:prSet/>
      <dgm:spPr/>
      <dgm:t>
        <a:bodyPr/>
        <a:lstStyle/>
        <a:p>
          <a:endParaRPr lang="en-US"/>
        </a:p>
      </dgm:t>
    </dgm:pt>
    <dgm:pt modelId="{BA001032-41A7-4F3E-8BAF-0F51044DD6BA}" type="sibTrans" cxnId="{4921F5AA-1828-4B17-B291-33B368E61E8A}">
      <dgm:prSet/>
      <dgm:spPr/>
      <dgm:t>
        <a:bodyPr/>
        <a:lstStyle/>
        <a:p>
          <a:endParaRPr lang="en-US"/>
        </a:p>
      </dgm:t>
    </dgm:pt>
    <dgm:pt modelId="{BD4E7EF5-690A-4E46-92EA-18757CDE88CA}">
      <dgm:prSet/>
      <dgm:spPr/>
      <dgm:t>
        <a:bodyPr/>
        <a:lstStyle/>
        <a:p>
          <a:r>
            <a:rPr lang="en-US"/>
            <a:t>Four simultaneous rooms of one machine:</a:t>
          </a:r>
        </a:p>
      </dgm:t>
    </dgm:pt>
    <dgm:pt modelId="{42FFB176-2C02-4212-AE1A-C1CE034E06F4}" type="parTrans" cxnId="{B5B8F39A-72E5-49F4-B514-0EE0DE24E297}">
      <dgm:prSet/>
      <dgm:spPr/>
      <dgm:t>
        <a:bodyPr/>
        <a:lstStyle/>
        <a:p>
          <a:endParaRPr lang="en-US"/>
        </a:p>
      </dgm:t>
    </dgm:pt>
    <dgm:pt modelId="{5863D9AC-C4DC-455D-9D83-A2B42343C448}" type="sibTrans" cxnId="{B5B8F39A-72E5-49F4-B514-0EE0DE24E297}">
      <dgm:prSet/>
      <dgm:spPr/>
      <dgm:t>
        <a:bodyPr/>
        <a:lstStyle/>
        <a:p>
          <a:endParaRPr lang="en-US"/>
        </a:p>
      </dgm:t>
    </dgm:pt>
    <dgm:pt modelId="{35B44030-2CE9-4398-9D73-2AE0D138E532}">
      <dgm:prSet/>
      <dgm:spPr/>
      <dgm:t>
        <a:bodyPr/>
        <a:lstStyle/>
        <a:p>
          <a:r>
            <a:rPr lang="en-US"/>
            <a:t>Boardroom: “exit on a compressed timeline” those who cannot be reskilled.</a:t>
          </a:r>
        </a:p>
      </dgm:t>
    </dgm:pt>
    <dgm:pt modelId="{1901F070-9C23-4B86-8C44-22165E3EA010}" type="parTrans" cxnId="{E7F367A2-B56E-4315-BCBC-39EAE2CD4DEE}">
      <dgm:prSet/>
      <dgm:spPr/>
      <dgm:t>
        <a:bodyPr/>
        <a:lstStyle/>
        <a:p>
          <a:endParaRPr lang="en-US"/>
        </a:p>
      </dgm:t>
    </dgm:pt>
    <dgm:pt modelId="{F32916E2-21AD-4E0A-9353-0C32F3F32529}" type="sibTrans" cxnId="{E7F367A2-B56E-4315-BCBC-39EAE2CD4DEE}">
      <dgm:prSet/>
      <dgm:spPr/>
      <dgm:t>
        <a:bodyPr/>
        <a:lstStyle/>
        <a:p>
          <a:endParaRPr lang="en-US"/>
        </a:p>
      </dgm:t>
    </dgm:pt>
    <dgm:pt modelId="{3145A41A-861C-470A-A655-D80E39F5D066}">
      <dgm:prSet/>
      <dgm:spPr/>
      <dgm:t>
        <a:bodyPr/>
        <a:lstStyle/>
        <a:p>
          <a:r>
            <a:rPr lang="en-US"/>
            <a:t>Junior room: midnight work, +1 extras, hours that will not go on the timesheet.</a:t>
          </a:r>
        </a:p>
      </dgm:t>
    </dgm:pt>
    <dgm:pt modelId="{E70FE97A-E4D1-4A2A-A419-04CBB3D9F27F}" type="parTrans" cxnId="{F11AA3F9-F786-4B6D-88BF-E0EBD90FFE6A}">
      <dgm:prSet/>
      <dgm:spPr/>
      <dgm:t>
        <a:bodyPr/>
        <a:lstStyle/>
        <a:p>
          <a:endParaRPr lang="en-US"/>
        </a:p>
      </dgm:t>
    </dgm:pt>
    <dgm:pt modelId="{1EE9CFFB-35D9-4FB1-BFBF-C07563A12B42}" type="sibTrans" cxnId="{F11AA3F9-F786-4B6D-88BF-E0EBD90FFE6A}">
      <dgm:prSet/>
      <dgm:spPr/>
      <dgm:t>
        <a:bodyPr/>
        <a:lstStyle/>
        <a:p>
          <a:endParaRPr lang="en-US"/>
        </a:p>
      </dgm:t>
    </dgm:pt>
    <dgm:pt modelId="{A29C07C9-DAD7-4E75-96DF-00DB35540FD1}">
      <dgm:prSet/>
      <dgm:spPr/>
      <dgm:t>
        <a:bodyPr/>
        <a:lstStyle/>
        <a:p>
          <a:r>
            <a:rPr lang="en-US"/>
            <a:t>Client room: “why pay big money?” once a toolchain exists (price compression).</a:t>
          </a:r>
        </a:p>
      </dgm:t>
    </dgm:pt>
    <dgm:pt modelId="{776070F1-84A3-4FB3-9BAE-36518C9B4721}" type="parTrans" cxnId="{CE1C2F06-37C1-45F2-B08F-EFCA3D982476}">
      <dgm:prSet/>
      <dgm:spPr/>
      <dgm:t>
        <a:bodyPr/>
        <a:lstStyle/>
        <a:p>
          <a:endParaRPr lang="en-US"/>
        </a:p>
      </dgm:t>
    </dgm:pt>
    <dgm:pt modelId="{85922A35-636C-410D-9881-2343A0B69352}" type="sibTrans" cxnId="{CE1C2F06-37C1-45F2-B08F-EFCA3D982476}">
      <dgm:prSet/>
      <dgm:spPr/>
      <dgm:t>
        <a:bodyPr/>
        <a:lstStyle/>
        <a:p>
          <a:endParaRPr lang="en-US"/>
        </a:p>
      </dgm:t>
    </dgm:pt>
    <dgm:pt modelId="{CF80BCD8-A1A4-4C5C-86C6-808723B84BE7}">
      <dgm:prSet/>
      <dgm:spPr/>
      <dgm:t>
        <a:bodyPr/>
        <a:lstStyle/>
        <a:p>
          <a:r>
            <a:rPr lang="en-US"/>
            <a:t>Community room: data-center and welfare-system consequences after the engagement is invoiced.</a:t>
          </a:r>
        </a:p>
      </dgm:t>
    </dgm:pt>
    <dgm:pt modelId="{C2CAD8CE-101E-4CE9-B4C3-5A35EFB79E0D}" type="parTrans" cxnId="{D5B096E0-AD1A-4453-AE7D-B61935BDC472}">
      <dgm:prSet/>
      <dgm:spPr/>
      <dgm:t>
        <a:bodyPr/>
        <a:lstStyle/>
        <a:p>
          <a:endParaRPr lang="en-US"/>
        </a:p>
      </dgm:t>
    </dgm:pt>
    <dgm:pt modelId="{FBBBE037-CD8A-42E2-8FF9-24CDF490F5D6}" type="sibTrans" cxnId="{D5B096E0-AD1A-4453-AE7D-B61935BDC472}">
      <dgm:prSet/>
      <dgm:spPr/>
      <dgm:t>
        <a:bodyPr/>
        <a:lstStyle/>
        <a:p>
          <a:endParaRPr lang="en-US"/>
        </a:p>
      </dgm:t>
    </dgm:pt>
    <dgm:pt modelId="{BD15B793-E5B2-2B43-8343-1F6BCDC8021E}" type="pres">
      <dgm:prSet presAssocID="{A207422E-2CDB-4E06-B4E0-33BB12FFFDA3}" presName="linear" presStyleCnt="0">
        <dgm:presLayoutVars>
          <dgm:animLvl val="lvl"/>
          <dgm:resizeHandles val="exact"/>
        </dgm:presLayoutVars>
      </dgm:prSet>
      <dgm:spPr/>
    </dgm:pt>
    <dgm:pt modelId="{22B9107C-2D52-6C4B-BC64-A005E146CDA3}" type="pres">
      <dgm:prSet presAssocID="{1F72D03F-71B2-42D8-8E5F-DF174CC3C162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9400207-DE1F-5041-AB35-A2EF56F50149}" type="pres">
      <dgm:prSet presAssocID="{1F72D03F-71B2-42D8-8E5F-DF174CC3C16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E1C2F06-37C1-45F2-B08F-EFCA3D982476}" srcId="{1F72D03F-71B2-42D8-8E5F-DF174CC3C162}" destId="{A29C07C9-DAD7-4E75-96DF-00DB35540FD1}" srcOrd="3" destOrd="0" parTransId="{776070F1-84A3-4FB3-9BAE-36518C9B4721}" sibTransId="{85922A35-636C-410D-9881-2343A0B69352}"/>
    <dgm:cxn modelId="{4A04212B-5EE1-FD41-9BE2-21624F00CF98}" type="presOf" srcId="{1F72D03F-71B2-42D8-8E5F-DF174CC3C162}" destId="{22B9107C-2D52-6C4B-BC64-A005E146CDA3}" srcOrd="0" destOrd="0" presId="urn:microsoft.com/office/officeart/2005/8/layout/vList2"/>
    <dgm:cxn modelId="{66E5524D-B01D-3441-9A54-78E3368B6C14}" type="presOf" srcId="{BD4E7EF5-690A-4E46-92EA-18757CDE88CA}" destId="{59400207-DE1F-5041-AB35-A2EF56F50149}" srcOrd="0" destOrd="0" presId="urn:microsoft.com/office/officeart/2005/8/layout/vList2"/>
    <dgm:cxn modelId="{871D866A-F409-C342-876C-2CA29A4E3880}" type="presOf" srcId="{3145A41A-861C-470A-A655-D80E39F5D066}" destId="{59400207-DE1F-5041-AB35-A2EF56F50149}" srcOrd="0" destOrd="2" presId="urn:microsoft.com/office/officeart/2005/8/layout/vList2"/>
    <dgm:cxn modelId="{B5B8F39A-72E5-49F4-B514-0EE0DE24E297}" srcId="{1F72D03F-71B2-42D8-8E5F-DF174CC3C162}" destId="{BD4E7EF5-690A-4E46-92EA-18757CDE88CA}" srcOrd="0" destOrd="0" parTransId="{42FFB176-2C02-4212-AE1A-C1CE034E06F4}" sibTransId="{5863D9AC-C4DC-455D-9D83-A2B42343C448}"/>
    <dgm:cxn modelId="{E7F367A2-B56E-4315-BCBC-39EAE2CD4DEE}" srcId="{1F72D03F-71B2-42D8-8E5F-DF174CC3C162}" destId="{35B44030-2CE9-4398-9D73-2AE0D138E532}" srcOrd="1" destOrd="0" parTransId="{1901F070-9C23-4B86-8C44-22165E3EA010}" sibTransId="{F32916E2-21AD-4E0A-9353-0C32F3F32529}"/>
    <dgm:cxn modelId="{4921F5AA-1828-4B17-B291-33B368E61E8A}" srcId="{A207422E-2CDB-4E06-B4E0-33BB12FFFDA3}" destId="{1F72D03F-71B2-42D8-8E5F-DF174CC3C162}" srcOrd="0" destOrd="0" parTransId="{48201B02-E721-43C4-91F4-912707DF2C29}" sibTransId="{BA001032-41A7-4F3E-8BAF-0F51044DD6BA}"/>
    <dgm:cxn modelId="{B8DD8EC0-7846-7140-A4AB-1388A65AA42B}" type="presOf" srcId="{35B44030-2CE9-4398-9D73-2AE0D138E532}" destId="{59400207-DE1F-5041-AB35-A2EF56F50149}" srcOrd="0" destOrd="1" presId="urn:microsoft.com/office/officeart/2005/8/layout/vList2"/>
    <dgm:cxn modelId="{EA7E1EC5-2E01-D140-9CC6-A102787B0AB4}" type="presOf" srcId="{A207422E-2CDB-4E06-B4E0-33BB12FFFDA3}" destId="{BD15B793-E5B2-2B43-8343-1F6BCDC8021E}" srcOrd="0" destOrd="0" presId="urn:microsoft.com/office/officeart/2005/8/layout/vList2"/>
    <dgm:cxn modelId="{0BB1CECC-0C44-C648-8077-ADF4001CFB55}" type="presOf" srcId="{CF80BCD8-A1A4-4C5C-86C6-808723B84BE7}" destId="{59400207-DE1F-5041-AB35-A2EF56F50149}" srcOrd="0" destOrd="4" presId="urn:microsoft.com/office/officeart/2005/8/layout/vList2"/>
    <dgm:cxn modelId="{D5B096E0-AD1A-4453-AE7D-B61935BDC472}" srcId="{1F72D03F-71B2-42D8-8E5F-DF174CC3C162}" destId="{CF80BCD8-A1A4-4C5C-86C6-808723B84BE7}" srcOrd="4" destOrd="0" parTransId="{C2CAD8CE-101E-4CE9-B4C3-5A35EFB79E0D}" sibTransId="{FBBBE037-CD8A-42E2-8FF9-24CDF490F5D6}"/>
    <dgm:cxn modelId="{4274E3E7-0813-0044-B482-4D53F6AC0040}" type="presOf" srcId="{A29C07C9-DAD7-4E75-96DF-00DB35540FD1}" destId="{59400207-DE1F-5041-AB35-A2EF56F50149}" srcOrd="0" destOrd="3" presId="urn:microsoft.com/office/officeart/2005/8/layout/vList2"/>
    <dgm:cxn modelId="{F11AA3F9-F786-4B6D-88BF-E0EBD90FFE6A}" srcId="{1F72D03F-71B2-42D8-8E5F-DF174CC3C162}" destId="{3145A41A-861C-470A-A655-D80E39F5D066}" srcOrd="2" destOrd="0" parTransId="{E70FE97A-E4D1-4A2A-A419-04CBB3D9F27F}" sibTransId="{1EE9CFFB-35D9-4FB1-BFBF-C07563A12B42}"/>
    <dgm:cxn modelId="{21A140ED-A59D-1140-8C3E-5B6A13982A0A}" type="presParOf" srcId="{BD15B793-E5B2-2B43-8343-1F6BCDC8021E}" destId="{22B9107C-2D52-6C4B-BC64-A005E146CDA3}" srcOrd="0" destOrd="0" presId="urn:microsoft.com/office/officeart/2005/8/layout/vList2"/>
    <dgm:cxn modelId="{9F748A57-8299-884B-8A26-22F1A9CEFEEC}" type="presParOf" srcId="{BD15B793-E5B2-2B43-8343-1F6BCDC8021E}" destId="{59400207-DE1F-5041-AB35-A2EF56F5014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9107C-2D52-6C4B-BC64-A005E146CDA3}">
      <dsp:nvSpPr>
        <dsp:cNvPr id="0" name=""/>
        <dsp:cNvSpPr/>
      </dsp:nvSpPr>
      <dsp:spPr>
        <a:xfrm>
          <a:off x="0" y="227378"/>
          <a:ext cx="4683949" cy="6633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Tamaraland rooms</a:t>
          </a:r>
        </a:p>
      </dsp:txBody>
      <dsp:txXfrm>
        <a:off x="32384" y="259762"/>
        <a:ext cx="4619181" cy="598621"/>
      </dsp:txXfrm>
    </dsp:sp>
    <dsp:sp modelId="{59400207-DE1F-5041-AB35-A2EF56F50149}">
      <dsp:nvSpPr>
        <dsp:cNvPr id="0" name=""/>
        <dsp:cNvSpPr/>
      </dsp:nvSpPr>
      <dsp:spPr>
        <a:xfrm>
          <a:off x="0" y="890768"/>
          <a:ext cx="4683949" cy="4471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15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Four simultaneous rooms of one machine: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Boardroom: “exit on a compressed timeline” those who cannot be reskilled.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Junior room: midnight work, +1 extras, hours that will not go on the timesheet.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Client room: “why pay big money?” once a toolchain exists (price compression).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Community room: data-center and welfare-system consequences after the engagement is invoiced.</a:t>
          </a:r>
        </a:p>
      </dsp:txBody>
      <dsp:txXfrm>
        <a:off x="0" y="890768"/>
        <a:ext cx="4683949" cy="4471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96FBC-CAA0-C640-86CD-5B8DF4FB1D7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3BFB9-876E-FF46-8074-72CA2F223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“I’ll be fine; I’m AI fluent.”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is exactly why they hire you in 2026–27. Fluency is the entry ticket. It is also what makes you replaceable by next year’s fluent class. SEAM: fluency without a competency grid is a certificate, not judgment.</a:t>
            </a:r>
          </a:p>
          <a:p>
            <a:pPr lvl="0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“They wouldn’t treat us like Sherry; that’s India / first-year exploitation.”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 machine, different rooms. Utilization, +1 staffing, and promotion-by-login are global rules with local intensity. Do not let geography close the case.</a:t>
            </a:r>
          </a:p>
          <a:p>
            <a:pPr lvl="0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“I’d last five years because I want consulting.”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Possible. Also how the pyramid works: a few stay; the rest fund leverage. Ask what they will refuse to leave off the timesheet. That is the only agency SEAM grants a junior.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164C5-D722-4446-9E93-9C78573D57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1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68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CCE5-1997-4FF4-673E-2CE2B6484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46399-E589-79EF-1A6B-98A39681B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EB8C7-31B2-E0B2-8889-4AF083C2E283}"/>
              </a:ext>
            </a:extLst>
          </p:cNvPr>
          <p:cNvSpPr txBox="1"/>
          <p:nvPr userDrawn="1"/>
        </p:nvSpPr>
        <p:spPr>
          <a:xfrm>
            <a:off x="393539" y="5919414"/>
            <a:ext cx="8125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WFED/OD&amp;C Professional Development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 Webinar Series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pdn.psu.edu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/webinars </a:t>
            </a:r>
          </a:p>
        </p:txBody>
      </p:sp>
    </p:spTree>
    <p:extLst>
      <p:ext uri="{BB962C8B-B14F-4D97-AF65-F5344CB8AC3E}">
        <p14:creationId xmlns:p14="http://schemas.microsoft.com/office/powerpoint/2010/main" val="242716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68CEE-B1D8-7E14-F85B-9D1BCB3D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1440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07ACC-9FB0-3A48-C0D2-18BA5BC72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7744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888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700C-1EBE-4DC0-0258-C2E8838B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9D27E-8E76-FBA9-869B-9724372A5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7744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FEB7-976C-74FF-2BAA-85915C5D1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37744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87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0304-9490-A8C0-DA9F-B5F0E0E1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B7EC6-FE7A-34B1-DBB3-A076C7C87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7744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47E56-47DB-83E2-D831-A6F4758A7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217480"/>
            <a:ext cx="5157787" cy="35358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25EDA-F216-7963-EA38-4321E1EC4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37744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EDD20-C64B-5B10-2D73-3306B15A1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3217480"/>
            <a:ext cx="5183188" cy="35358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21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A6C1-C240-8DB4-5C23-CFEB0E0D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06545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0FE1A-AC9B-5F6F-FB90-350F9873A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862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719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700C-1EBE-4DC0-0258-C2E8838B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9D27E-8E76-FBA9-869B-9724372A5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825625"/>
            <a:ext cx="1051559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4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700C-1EBE-4DC0-0258-C2E8838B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9D27E-8E76-FBA9-869B-9724372A5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8288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FEB7-976C-74FF-2BAA-85915C5D1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1014" y="18288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2279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0304-9490-A8C0-DA9F-B5F0E0E1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B7EC6-FE7A-34B1-DBB3-A076C7C87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47E56-47DB-83E2-D831-A6F4758A7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65176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25EDA-F216-7963-EA38-4321E1EC4F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02552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EDD20-C64B-5B10-2D73-3306B15A1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02552" y="265176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718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12A4-0A48-BA40-122A-27B19333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7048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7F0DC-1179-0FE8-DBC9-3805D9C87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ABDD-CBEF-C24A-B235-F319CB69DCE9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7091A-E35F-CB11-9B4B-6625113F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6F7A4-9FE5-FA4F-EE36-00134F9D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72376-1811-9D4A-942B-D0D82C6F8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46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F744-CA89-BE1F-4DB0-B4138146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46" y="457200"/>
            <a:ext cx="3596290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2D26-75D1-37BC-5328-FC2BD3BC3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3081" y="457201"/>
            <a:ext cx="7327557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F0DB-C26A-AFDA-F8A7-2008D34B9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8446" y="2057400"/>
            <a:ext cx="359629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998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F744-CA89-BE1F-4DB0-B4138146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45" y="457200"/>
            <a:ext cx="542508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2D26-75D1-37BC-5328-FC2BD3BC3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303" y="457201"/>
            <a:ext cx="5276335" cy="59876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F0DB-C26A-AFDA-F8A7-2008D34B9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8445" y="2057400"/>
            <a:ext cx="5425089" cy="434340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3879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E470-07D5-04E1-C522-4C63755EB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F4E38-E1EE-7BBD-0903-5FAA341DD0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8995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8C177-C379-70FB-A478-E4B26F946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2993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3970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04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1AA26-9E1F-4876-50DF-00BCE108B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B2BC4-1B04-A255-AF05-231FD57AF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5A7B-1181-653E-1AB0-EBFB22240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DFABDD-CBEF-C24A-B235-F319CB69DCE9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B3820-70D2-F434-6072-0CDCCF3D5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7CAC9-481B-3BCE-B2B0-9C202F0AA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72376-1811-9D4A-942B-D0D82C6F8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3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3" r:id="rId4"/>
    <p:sldLayoutId id="2147483651" r:id="rId5"/>
    <p:sldLayoutId id="2147483652" r:id="rId6"/>
    <p:sldLayoutId id="2147483661" r:id="rId7"/>
    <p:sldLayoutId id="2147483662" r:id="rId8"/>
    <p:sldLayoutId id="2147483654" r:id="rId9"/>
    <p:sldLayoutId id="2147483655" r:id="rId10"/>
    <p:sldLayoutId id="2147483656" r:id="rId11"/>
    <p:sldLayoutId id="2147483659" r:id="rId12"/>
    <p:sldLayoutId id="2147483657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DavidBoje@pm.m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mailto:DavidBoje@pm.me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avidboje.com/ws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torying.site/" TargetMode="External"/><Relationship Id="rId4" Type="http://schemas.openxmlformats.org/officeDocument/2006/relationships/hyperlink" Target="https://davidboje.com/aibet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torying.site/ai_datacenter_footprint.html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90011-6548-C845-5A8D-184C43FBC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US" dirty="0"/>
              <a:t>Storytelling and Organizational Consulting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EE6D-576B-0BBB-D134-8CF00FEF8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37462"/>
            <a:ext cx="9144000" cy="1020337"/>
          </a:xfrm>
        </p:spPr>
        <p:txBody>
          <a:bodyPr/>
          <a:lstStyle/>
          <a:p>
            <a:r>
              <a:rPr lang="en-US" dirty="0"/>
              <a:t>David Michael Boje</a:t>
            </a:r>
          </a:p>
          <a:p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DavidBoje@pm.me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" name="Picture 3" descr="AI Bets on&#10;        Extinction - Neon skull with mushroom cloud">
            <a:extLst>
              <a:ext uri="{FF2B5EF4-FFF2-40B4-BE49-F238E27FC236}">
                <a16:creationId xmlns:a16="http://schemas.microsoft.com/office/drawing/2014/main" id="{D0203D58-FDD4-D872-DB1D-77D30EB21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122" y="2990945"/>
            <a:ext cx="3340051" cy="33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Video 36" descr="People Discussing">
            <a:extLst>
              <a:ext uri="{FF2B5EF4-FFF2-40B4-BE49-F238E27FC236}">
                <a16:creationId xmlns:a16="http://schemas.microsoft.com/office/drawing/2014/main" id="{833973D8-DCFE-142B-A074-A156EB0B1A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782" r="21005" b="1"/>
          <a:stretch>
            <a:fillRect/>
          </a:stretch>
        </p:blipFill>
        <p:spPr>
          <a:xfrm>
            <a:off x="1524002" y="-22"/>
            <a:ext cx="9143998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490011-6548-C845-5A8D-184C43FBC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5" y="728897"/>
            <a:ext cx="4089397" cy="3728614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What is your Consulting Future after AI?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EE6D-576B-0BBB-D134-8CF00FEF8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8292" y="4629218"/>
            <a:ext cx="4087109" cy="1499873"/>
          </a:xfrm>
        </p:spPr>
        <p:txBody>
          <a:bodyPr anchor="b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David Michael Boje</a:t>
            </a:r>
          </a:p>
          <a:p>
            <a:pPr algn="r"/>
            <a:r>
              <a:rPr lang="en-US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DavidBoje@pm.me</a:t>
            </a:r>
            <a:r>
              <a:rPr lang="en-US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22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494978-107F-566D-435C-678272EB8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1093970" cy="1169233"/>
          </a:xfrm>
        </p:spPr>
        <p:txBody>
          <a:bodyPr>
            <a:noAutofit/>
          </a:bodyPr>
          <a:lstStyle/>
          <a:p>
            <a:r>
              <a:rPr lang="en-US" sz="3600" dirty="0"/>
              <a:t>IN CHAT: </a:t>
            </a:r>
            <a:br>
              <a:rPr lang="en-US" sz="3600" dirty="0"/>
            </a:br>
            <a:r>
              <a:rPr lang="en-US" sz="3600" dirty="0"/>
              <a:t>What’s your storying of the Accenture Future?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C94B70-E732-45BB-FEA7-DF2DA7F57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06" y="1929657"/>
            <a:ext cx="10598970" cy="43985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DE2536-BF13-6E02-47F2-96ECBD727C67}"/>
              </a:ext>
            </a:extLst>
          </p:cNvPr>
          <p:cNvSpPr txBox="1"/>
          <p:nvPr/>
        </p:nvSpPr>
        <p:spPr>
          <a:xfrm>
            <a:off x="970156" y="6434254"/>
            <a:ext cx="2955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https://davidboje.com/ws/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BE696-2FE8-B9FB-2226-F732E359DDAF}"/>
              </a:ext>
            </a:extLst>
          </p:cNvPr>
          <p:cNvSpPr txBox="1"/>
          <p:nvPr/>
        </p:nvSpPr>
        <p:spPr>
          <a:xfrm>
            <a:off x="4025590" y="6434254"/>
            <a:ext cx="351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https://davidboje.com/aibets/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7B4667-AF10-2948-E8A0-4E10DCC2B7D5}"/>
              </a:ext>
            </a:extLst>
          </p:cNvPr>
          <p:cNvSpPr txBox="1"/>
          <p:nvPr/>
        </p:nvSpPr>
        <p:spPr>
          <a:xfrm>
            <a:off x="7727795" y="6328229"/>
            <a:ext cx="2877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https://Storying.site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491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BDC871-20E6-C0BC-A3C1-4763B5757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74" y="188788"/>
            <a:ext cx="11418849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a typeface="MS Gothic" panose="020B0609070205080204" pitchFamily="49" charset="-128"/>
                <a:cs typeface="Times New Roman" panose="02020603050405020304" pitchFamily="18" charset="0"/>
              </a:rPr>
              <a:t>Chapter 1: The Main Consulting Company Protagonists of the Consent Machine - Table 1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C068D63-4D30-DA86-F9E7-4DC67993C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884672"/>
              </p:ext>
            </p:extLst>
          </p:nvPr>
        </p:nvGraphicFramePr>
        <p:xfrm>
          <a:off x="613317" y="1382751"/>
          <a:ext cx="11192106" cy="5330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7942">
                  <a:extLst>
                    <a:ext uri="{9D8B030D-6E8A-4147-A177-3AD203B41FA5}">
                      <a16:colId xmlns:a16="http://schemas.microsoft.com/office/drawing/2014/main" val="1660662698"/>
                    </a:ext>
                  </a:extLst>
                </a:gridCol>
                <a:gridCol w="2754351">
                  <a:extLst>
                    <a:ext uri="{9D8B030D-6E8A-4147-A177-3AD203B41FA5}">
                      <a16:colId xmlns:a16="http://schemas.microsoft.com/office/drawing/2014/main" val="1386398505"/>
                    </a:ext>
                  </a:extLst>
                </a:gridCol>
                <a:gridCol w="6229813">
                  <a:extLst>
                    <a:ext uri="{9D8B030D-6E8A-4147-A177-3AD203B41FA5}">
                      <a16:colId xmlns:a16="http://schemas.microsoft.com/office/drawing/2014/main" val="1376691023"/>
                    </a:ext>
                  </a:extLst>
                </a:gridCol>
              </a:tblGrid>
              <a:tr h="2203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Organization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Impact Data Point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Note on Role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462651403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Accenture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77,000 AI professionals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Largest deployment of AI implementation labor.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4151289278"/>
                  </a:ext>
                </a:extLst>
              </a:tr>
              <a:tr h="6667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McKinsey &amp; Co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10% internal staff cut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Selling AI transformation while cutting their own staff.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2069208554"/>
                  </a:ext>
                </a:extLst>
              </a:tr>
              <a:tr h="6667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BCG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25% of 2025 revenue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A quarter of all revenue now derived from AI consulting.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3779478414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Deloitte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"Unhearing" staffing studies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Focus on efficiency metrics over human welfare.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143368694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IBM Consulting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Enterprise Layer Architect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Designing the specific tasks AI agents will replace.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192902402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PwC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Institutional Cover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Providing the "narrative shield" for radical change.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3951818423"/>
                  </a:ext>
                </a:extLst>
              </a:tr>
              <a:tr h="6667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EY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Billion-dollar influence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Aggressive scaling of AI auditing and transformation.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2055092270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KPMG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Trust/Usage studies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Shaping the public perception of AI reliability.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2013271241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Infosys Consulting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Retail/Logistics focus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Redesigning global physical supply chains.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145589213"/>
                  </a:ext>
                </a:extLst>
              </a:tr>
              <a:tr h="4379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Cognizant Consulting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Gov/Healthcare focus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Moving AI into sensitive public and medical sectors.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7120" marR="67120" marT="0" marB="0"/>
                </a:tc>
                <a:extLst>
                  <a:ext uri="{0D108BD9-81ED-4DB2-BD59-A6C34878D82A}">
                    <a16:rowId xmlns:a16="http://schemas.microsoft.com/office/drawing/2014/main" val="3796032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980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5A125-3EF8-DF48-DC37-F32532BE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771" y="0"/>
            <a:ext cx="9884229" cy="664998"/>
          </a:xfrm>
        </p:spPr>
        <p:txBody>
          <a:bodyPr>
            <a:normAutofit/>
          </a:bodyPr>
          <a:lstStyle/>
          <a:p>
            <a:r>
              <a:rPr lang="en-US" sz="3600" dirty="0"/>
              <a:t>What is your AI Data Center COMPLICITY?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36347-DF64-275E-E973-01324B1B4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171" y="664998"/>
            <a:ext cx="11800115" cy="5528973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Helvetica" pitchFamily="2" charset="0"/>
              </a:rPr>
              <a:t>I traced every AI data center I touch: 16 sites.</a:t>
            </a:r>
            <a:br>
              <a:rPr lang="en-US" sz="2000" dirty="0">
                <a:latin typeface="Helvetica" pitchFamily="2" charset="0"/>
              </a:rPr>
            </a:b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storying.site + DavidBoje.com</a:t>
            </a:r>
            <a:r>
              <a:rPr lang="en-US" sz="2000" dirty="0">
                <a:latin typeface="Helvetica" pitchFamily="2" charset="0"/>
              </a:rPr>
              <a:t> → Houston DataBank 5170 Westway Park + Ashburn Equinix DC11 (same HostGator account, IP 192.185.16.216)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tamaraland.us</a:t>
            </a:r>
            <a:r>
              <a:rPr lang="en-US" sz="2000" dirty="0">
                <a:latin typeface="Helvetica" pitchFamily="2" charset="0"/>
              </a:rPr>
              <a:t> → Porkbun pixie → AWS Oregon Hillsboro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quantumstorytelling.org</a:t>
            </a:r>
            <a:r>
              <a:rPr lang="en-US" sz="2000" dirty="0">
                <a:latin typeface="Helvetica" pitchFamily="2" charset="0"/>
              </a:rPr>
              <a:t> → Namecheap → phoenixNAP Phoenix 3402 E University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Gmail/Maps/YouTube/Search</a:t>
            </a:r>
            <a:r>
              <a:rPr lang="en-US" sz="2000" dirty="0">
                <a:latin typeface="Helvetica" pitchFamily="2" charset="0"/>
              </a:rPr>
              <a:t> → Google Mesa $600M 185 acres + Council Bluffs IA + Mayes OK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Netflix</a:t>
            </a:r>
            <a:r>
              <a:rPr lang="en-US" sz="2000" dirty="0">
                <a:latin typeface="Helvetica" pitchFamily="2" charset="0"/>
              </a:rPr>
              <a:t> → No Netflix DCs — AWS control + Open Connect OCA inside Lumen Albuquerque 3830 Singer Blvd (70mi N of Caballo) — 95% traffic, 19k OCAs, 15% global internet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Amazon/Prime</a:t>
            </a:r>
            <a:r>
              <a:rPr lang="en-US" sz="2000" dirty="0">
                <a:latin typeface="Helvetica" pitchFamily="2" charset="0"/>
              </a:rPr>
              <a:t> → AWS Phoenix Local Zone + Dallas CloudFront + </a:t>
            </a:r>
            <a:r>
              <a:rPr lang="en-US" sz="2000" b="1" dirty="0">
                <a:latin typeface="Helvetica" pitchFamily="2" charset="0"/>
              </a:rPr>
              <a:t>Project Jupiter Santa Teresa $165B 1,400 acres 2.45GW Bloom fuel cells — 40 miles south of Las Cruces, IN DOÑA ANA COUNTY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NMSU Microsoft 365 + Copilot</a:t>
            </a:r>
            <a:r>
              <a:rPr lang="en-US" sz="2000" dirty="0">
                <a:latin typeface="Helvetica" pitchFamily="2" charset="0"/>
              </a:rPr>
              <a:t> → West US 3 El Mirage 12901 W Olive Ave + Goodyear Airpark + South Central US San Antonio SAT82 18844 FM 1957 $482M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Fisk Microsoft 365 + Visiting Scholar</a:t>
            </a:r>
            <a:r>
              <a:rPr lang="en-US" sz="2000" dirty="0">
                <a:latin typeface="Helvetica" pitchFamily="2" charset="0"/>
              </a:rPr>
              <a:t> → East US Virginia Bristow VA + Central US Iowa + </a:t>
            </a:r>
            <a:r>
              <a:rPr lang="en-US" sz="2000" b="1" dirty="0">
                <a:latin typeface="Helvetica" pitchFamily="2" charset="0"/>
              </a:rPr>
              <a:t>Fisk Quantum Leap 70k sq ft 30MW $400M Innovation Center North Nashville (14k petition, Rep Justin Jones) — second self-reflexive loop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Facebook</a:t>
            </a:r>
            <a:r>
              <a:rPr lang="en-US" sz="2000" dirty="0">
                <a:latin typeface="Helvetica" pitchFamily="2" charset="0"/>
              </a:rPr>
              <a:t> → </a:t>
            </a:r>
            <a:r>
              <a:rPr lang="en-US" sz="2000" b="1" dirty="0">
                <a:latin typeface="Helvetica" pitchFamily="2" charset="0"/>
              </a:rPr>
              <a:t>Meta Los Lunas 4250 Messenger Loop $2.2B 40MW 6 buildings — 60 miles north of Caballo!</a:t>
            </a:r>
            <a:r>
              <a:rPr lang="en-US" sz="2000" dirty="0">
                <a:latin typeface="Helvetica" pitchFamily="2" charset="0"/>
              </a:rPr>
              <a:t> + Gallatin TN $1.5B 500MW 60 miles from Fisk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Proton Mail</a:t>
            </a:r>
            <a:r>
              <a:rPr lang="en-US" sz="2000" dirty="0">
                <a:latin typeface="Helvetica" pitchFamily="2" charset="0"/>
              </a:rPr>
              <a:t> → Lausanne + Attinghausen Switzerland K7 bunker under 1000m granite — genuine non-US exit</a:t>
            </a:r>
            <a:br>
              <a:rPr lang="en-US" sz="2000" dirty="0">
                <a:latin typeface="Helvetica" pitchFamily="2" charset="0"/>
              </a:rPr>
            </a:br>
            <a:r>
              <a:rPr lang="en-US" sz="2000" b="1" dirty="0">
                <a:latin typeface="Helvetica" pitchFamily="2" charset="0"/>
              </a:rPr>
              <a:t>Zen Browser</a:t>
            </a:r>
            <a:r>
              <a:rPr lang="en-US" sz="2000" dirty="0">
                <a:latin typeface="Helvetica" pitchFamily="2" charset="0"/>
              </a:rPr>
              <a:t> → No DC, local Firefox-based tracker block — genuine exit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B37C20-3CFD-5A14-AC71-1D08B8CEB355}"/>
              </a:ext>
            </a:extLst>
          </p:cNvPr>
          <p:cNvSpPr txBox="1"/>
          <p:nvPr/>
        </p:nvSpPr>
        <p:spPr>
          <a:xfrm>
            <a:off x="2204268" y="6193002"/>
            <a:ext cx="77834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2"/>
              </a:rPr>
              <a:t>Click Here to check your  AI complicity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224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E252-3C0D-A0B3-2E04-2F9679922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518" y="324615"/>
            <a:ext cx="7488461" cy="1323433"/>
          </a:xfrm>
        </p:spPr>
        <p:txBody>
          <a:bodyPr>
            <a:normAutofit fontScale="90000"/>
          </a:bodyPr>
          <a:lstStyle/>
          <a:p>
            <a:r>
              <a:rPr lang="en-US" sz="5200" dirty="0"/>
              <a:t>Main Point Today:</a:t>
            </a:r>
            <a:br>
              <a:rPr lang="en-US" sz="5200" dirty="0"/>
            </a:br>
            <a:r>
              <a:rPr lang="en-US" sz="5200" dirty="0"/>
              <a:t>BME-Narrative vs Storying </a:t>
            </a:r>
          </a:p>
        </p:txBody>
      </p:sp>
      <p:pic>
        <p:nvPicPr>
          <p:cNvPr id="7" name="Graphic 6" descr="Train">
            <a:extLst>
              <a:ext uri="{FF2B5EF4-FFF2-40B4-BE49-F238E27FC236}">
                <a16:creationId xmlns:a16="http://schemas.microsoft.com/office/drawing/2014/main" id="{021F0A14-D377-3071-3386-5188505A0F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6518" y="3057182"/>
            <a:ext cx="1323433" cy="13234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895FC-892E-F53B-8DFF-61B05A0B9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950" y="1907440"/>
            <a:ext cx="4426236" cy="472727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/>
              <a:t>Official consulting plot is a BME Narrative</a:t>
            </a:r>
            <a:br>
              <a:rPr lang="en-US" sz="1600" dirty="0"/>
            </a:br>
            <a:endParaRPr lang="en-US" sz="1600" dirty="0"/>
          </a:p>
          <a:p>
            <a:pPr marL="0" indent="0">
              <a:buNone/>
            </a:pPr>
            <a:r>
              <a:rPr lang="en-US" sz="1600" dirty="0"/>
              <a:t>Beginning: capability gap.</a:t>
            </a:r>
            <a:br>
              <a:rPr lang="en-US" sz="1600" dirty="0"/>
            </a:br>
            <a:r>
              <a:rPr lang="en-US" sz="1600" dirty="0"/>
              <a:t>Middle: train, stand up agents, certify ethics.</a:t>
            </a:r>
            <a:br>
              <a:rPr lang="en-US" sz="1600" dirty="0"/>
            </a:br>
            <a:r>
              <a:rPr lang="en-US" sz="1600" dirty="0"/>
              <a:t>End: productivity, readiness, headcount “grows again.”</a:t>
            </a:r>
            <a:br>
              <a:rPr lang="en-US" sz="1600" dirty="0"/>
            </a:br>
            <a:endParaRPr lang="en-US" sz="1600" dirty="0"/>
          </a:p>
          <a:p>
            <a:pPr marL="0" indent="0">
              <a:buNone/>
            </a:pPr>
            <a:r>
              <a:rPr lang="en-US" sz="1600" dirty="0"/>
              <a:t>Aristotle’s whole is intact. The invoice can close, BUT Storying does not close.</a:t>
            </a:r>
            <a:br>
              <a:rPr lang="en-US" sz="1600" dirty="0"/>
            </a:br>
            <a:endParaRPr lang="en-US" sz="1600" dirty="0"/>
          </a:p>
          <a:p>
            <a:pPr marL="0" indent="0">
              <a:buNone/>
            </a:pPr>
            <a:r>
              <a:rPr lang="en-US" sz="1600" dirty="0"/>
              <a:t>STORYING stays in the middle</a:t>
            </a:r>
          </a:p>
          <a:p>
            <a:pPr marL="0" indent="0">
              <a:buNone/>
            </a:pPr>
            <a:br>
              <a:rPr lang="en-US" sz="1600" dirty="0"/>
            </a:br>
            <a:r>
              <a:rPr lang="en-US" sz="1600" dirty="0"/>
              <a:t>Antenarrative = Hundreds of fragments are already betting a future the earnings call has not plotted.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Qualimetrics refuses the BME because a ledger without storying treats living work as if it were already a report.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Storying without a ledger leaves the IMPORTANT CHANGE  off the books.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523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6989A-7D4A-F689-86B8-3E565B21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042" y="586855"/>
            <a:ext cx="2401025" cy="5175992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3500" dirty="0">
                <a:solidFill>
                  <a:srgbClr val="FFFFFF"/>
                </a:solidFill>
              </a:rPr>
              <a:t>Sherry Andrews (composite character)</a:t>
            </a:r>
            <a:br>
              <a:rPr lang="en-US" sz="3500" dirty="0">
                <a:solidFill>
                  <a:srgbClr val="FFFFFF"/>
                </a:solidFill>
              </a:rPr>
            </a:br>
            <a:br>
              <a:rPr lang="en-US" sz="3500" dirty="0">
                <a:solidFill>
                  <a:srgbClr val="FFFFFF"/>
                </a:solidFill>
              </a:rPr>
            </a:br>
            <a:r>
              <a:rPr lang="en-US" sz="3500" dirty="0">
                <a:solidFill>
                  <a:srgbClr val="FFFFFF"/>
                </a:solidFill>
              </a:rPr>
              <a:t>Will You be the next Sherry, after graduating Penn. State?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F87208-7635-4708-114B-10C26C454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694" y="649481"/>
            <a:ext cx="4916510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br>
              <a:rPr lang="en-US" sz="1700" dirty="0"/>
            </a:br>
            <a:r>
              <a:rPr lang="en-US" sz="1700" dirty="0"/>
              <a:t>Sherry is not a verified employee file. </a:t>
            </a:r>
          </a:p>
          <a:p>
            <a:pPr marL="0" indent="0">
              <a:buNone/>
            </a:pPr>
            <a:r>
              <a:rPr lang="en-US" sz="1700" dirty="0"/>
              <a:t>We name her so the voiceless can enter the room. </a:t>
            </a:r>
          </a:p>
          <a:p>
            <a:pPr marL="0" indent="0">
              <a:buNone/>
            </a:pPr>
            <a:r>
              <a:rPr lang="en-US" sz="1700" dirty="0"/>
              <a:t>We do not hunt a LinkedIn identity and we do not claim she was fired so Accenture could buy Anthropic AI</a:t>
            </a:r>
          </a:p>
          <a:p>
            <a:pPr marL="0" indent="0">
              <a:buNone/>
            </a:pPr>
            <a:r>
              <a:rPr lang="en-US" sz="1700" dirty="0"/>
              <a:t>Sherry joined  Accenture January 2025; head an account within a month;</a:t>
            </a:r>
          </a:p>
          <a:p>
            <a:pPr marL="0" indent="0">
              <a:buNone/>
            </a:pPr>
            <a:r>
              <a:rPr lang="en-US" sz="1700" dirty="0"/>
              <a:t>She worked till midnight three nights one week; </a:t>
            </a:r>
          </a:p>
          <a:p>
            <a:pPr marL="0" indent="0">
              <a:buNone/>
            </a:pPr>
            <a:r>
              <a:rPr lang="en-US" sz="1700" dirty="0"/>
              <a:t>Kept her hours off the timesheet; 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highlight>
                  <a:srgbClr val="FFFF00"/>
                </a:highlight>
              </a:rPr>
              <a:t>In the  chat </a:t>
            </a:r>
          </a:p>
          <a:p>
            <a:pPr marL="0" indent="0">
              <a:buNone/>
            </a:pPr>
            <a:r>
              <a:rPr lang="en-US" sz="1700" dirty="0">
                <a:highlight>
                  <a:srgbClr val="FFFF00"/>
                </a:highlight>
              </a:rPr>
              <a:t>Write one word — which indicator is loudest about her future?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271552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61BE23A-2565-830A-D5FC-2D821559A5B0}"/>
              </a:ext>
            </a:extLst>
          </p:cNvPr>
          <p:cNvGraphicFramePr/>
          <p:nvPr/>
        </p:nvGraphicFramePr>
        <p:xfrm>
          <a:off x="5768042" y="8314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3F9FEAA-C825-64C7-E3CD-28A6F65250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132114"/>
            <a:ext cx="4123067" cy="276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0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ABCF6F-DEC9-3E3A-E4D7-2C71395BF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603" y="159488"/>
            <a:ext cx="5261159" cy="35249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426702-B110-EBE0-8D98-B756178D9987}"/>
              </a:ext>
            </a:extLst>
          </p:cNvPr>
          <p:cNvSpPr txBox="1"/>
          <p:nvPr/>
        </p:nvSpPr>
        <p:spPr>
          <a:xfrm>
            <a:off x="7191298" y="159489"/>
            <a:ext cx="3240826" cy="65092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Julie Sweet, real Chair &amp; CEO.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2000" dirty="0"/>
            </a:br>
            <a:r>
              <a:rPr lang="en-US" sz="2000" dirty="0"/>
              <a:t>Sherry Andrews, composite junior / exited cohort.</a:t>
            </a:r>
            <a:br>
              <a:rPr lang="en-US" sz="2000" dirty="0"/>
            </a:br>
            <a:r>
              <a:rPr lang="en-US" sz="2000" dirty="0"/>
              <a:t>The January 2025 story is real as reported and unnamed. Sherry is VOICE OF THE VOICELESS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$14.4B is the hypothetical case.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lvl="0"/>
            <a:r>
              <a:rPr lang="en-US" dirty="0">
                <a:highlight>
                  <a:srgbClr val="00FFFF"/>
                </a:highlight>
                <a:latin typeface="Helvetica" pitchFamily="2" charset="0"/>
              </a:rPr>
              <a:t>Utilization has been ~92–93%. The billable hour did not die. </a:t>
            </a:r>
          </a:p>
          <a:p>
            <a:pPr lvl="0"/>
            <a:r>
              <a:rPr lang="en-US" dirty="0">
                <a:highlight>
                  <a:srgbClr val="00FFFF"/>
                </a:highlight>
                <a:latin typeface="Helvetica" pitchFamily="2" charset="0"/>
              </a:rPr>
              <a:t>Promotion for the layer above you already tracks regular use of internal AI tools (weekly logins in some talent reviews). </a:t>
            </a:r>
          </a:p>
          <a:p>
            <a:pPr lvl="0"/>
            <a:r>
              <a:rPr lang="en-US" dirty="0">
                <a:highlight>
                  <a:srgbClr val="00FFFF"/>
                </a:highlight>
                <a:latin typeface="Helvetica" pitchFamily="2" charset="0"/>
              </a:rPr>
              <a:t>Compressed-timeline exit is still the published rule for people judged not </a:t>
            </a:r>
            <a:r>
              <a:rPr lang="en-US" dirty="0" err="1">
                <a:highlight>
                  <a:srgbClr val="00FFFF"/>
                </a:highlight>
                <a:latin typeface="Helvetica" pitchFamily="2" charset="0"/>
              </a:rPr>
              <a:t>reskillable</a:t>
            </a:r>
            <a:r>
              <a:rPr lang="en-US" dirty="0">
                <a:highlight>
                  <a:srgbClr val="00FFFF"/>
                </a:highlight>
                <a:latin typeface="Helvetica" pitchFamily="2" charset="0"/>
              </a:rPr>
              <a:t>. Headcount can grow and your class can be rotated.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BF5487-1445-6C9F-F0FE-5D75DEDF41E6}"/>
              </a:ext>
            </a:extLst>
          </p:cNvPr>
          <p:cNvSpPr txBox="1"/>
          <p:nvPr/>
        </p:nvSpPr>
        <p:spPr>
          <a:xfrm>
            <a:off x="1759876" y="3806457"/>
            <a:ext cx="52611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It is September 2026. You accepted Analyst / Analyst–Data &amp; AI at Accenture. 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Julie Sweet is still the named CEO of the official room. 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Sherry Andrews is the composite who joined in January 2025 is now gone. 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rPr>
              <a:t>You are the next cohort. </a:t>
            </a:r>
          </a:p>
          <a:p>
            <a:endParaRPr lang="en-US" dirty="0">
              <a:solidFill>
                <a:schemeClr val="accent5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highlight>
                  <a:srgbClr val="00FFFF"/>
                </a:highlight>
              </a:rPr>
              <a:t>Chat is open. What will you do?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EC1ADE01-4C1B-2627-86AE-04D609C4FCD4}"/>
              </a:ext>
            </a:extLst>
          </p:cNvPr>
          <p:cNvSpPr/>
          <p:nvPr/>
        </p:nvSpPr>
        <p:spPr>
          <a:xfrm>
            <a:off x="1524000" y="857250"/>
            <a:ext cx="9144000" cy="5143500"/>
          </a:xfrm>
          <a:prstGeom prst="rect">
            <a:avLst/>
          </a:prstGeom>
          <a:solidFill>
            <a:srgbClr val="0A23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03610F47-021F-3C0C-CFF3-9A9817AFE308}"/>
              </a:ext>
            </a:extLst>
          </p:cNvPr>
          <p:cNvSpPr/>
          <p:nvPr/>
        </p:nvSpPr>
        <p:spPr>
          <a:xfrm>
            <a:off x="1981200" y="108585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BME Narrative</a:t>
            </a:r>
            <a:endParaRPr lang="en-US" sz="4000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D26F1722-A10F-0DA4-099A-09D5F20A4F05}"/>
              </a:ext>
            </a:extLst>
          </p:cNvPr>
          <p:cNvSpPr/>
          <p:nvPr/>
        </p:nvSpPr>
        <p:spPr>
          <a:xfrm>
            <a:off x="1981200" y="169849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Beginning · Middle · End</a:t>
            </a:r>
            <a:endParaRPr lang="en-US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493C2B46-B9DD-926C-2931-7747725180D3}"/>
              </a:ext>
            </a:extLst>
          </p:cNvPr>
          <p:cNvSpPr/>
          <p:nvPr/>
        </p:nvSpPr>
        <p:spPr>
          <a:xfrm>
            <a:off x="1981200" y="2091690"/>
            <a:ext cx="8046720" cy="27432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73B42430-1582-62E4-5957-AC365568DDAF}"/>
              </a:ext>
            </a:extLst>
          </p:cNvPr>
          <p:cNvSpPr/>
          <p:nvPr/>
        </p:nvSpPr>
        <p:spPr>
          <a:xfrm>
            <a:off x="1981200" y="2228850"/>
            <a:ext cx="2651760" cy="3108960"/>
          </a:xfrm>
          <a:prstGeom prst="rect">
            <a:avLst/>
          </a:prstGeom>
          <a:solidFill>
            <a:srgbClr val="0D2D4E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98E0C159-7676-CEC2-7AE2-6EDDBAE1F194}"/>
              </a:ext>
            </a:extLst>
          </p:cNvPr>
          <p:cNvSpPr/>
          <p:nvPr/>
        </p:nvSpPr>
        <p:spPr>
          <a:xfrm>
            <a:off x="2758440" y="2366010"/>
            <a:ext cx="1097280" cy="10972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69A13E85-F9BA-E02E-7F4B-683C40D97A55}"/>
              </a:ext>
            </a:extLst>
          </p:cNvPr>
          <p:cNvSpPr/>
          <p:nvPr/>
        </p:nvSpPr>
        <p:spPr>
          <a:xfrm>
            <a:off x="2758440" y="236601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8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6C65C6EE-31C9-AFF9-38CD-3B0EECEE8E4A}"/>
              </a:ext>
            </a:extLst>
          </p:cNvPr>
          <p:cNvSpPr/>
          <p:nvPr/>
        </p:nvSpPr>
        <p:spPr>
          <a:xfrm>
            <a:off x="2072640" y="355473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Beginning</a:t>
            </a:r>
            <a:endParaRPr lang="en-US" sz="1700" dirty="0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06A7D8A3-3ECE-5E38-A4BF-74504B5636B9}"/>
              </a:ext>
            </a:extLst>
          </p:cNvPr>
          <p:cNvSpPr/>
          <p:nvPr/>
        </p:nvSpPr>
        <p:spPr>
          <a:xfrm>
            <a:off x="2118360" y="3947922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or tension introduced.</a:t>
            </a:r>
            <a:endParaRPr lang="en-US" sz="1250" dirty="0"/>
          </a:p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is established; the world is incomplete or disrupted.</a:t>
            </a:r>
            <a:endParaRPr lang="en-US" sz="1250" dirty="0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6CC6198D-7E96-BC00-DB41-DAD5246E154E}"/>
              </a:ext>
            </a:extLst>
          </p:cNvPr>
          <p:cNvSpPr/>
          <p:nvPr/>
        </p:nvSpPr>
        <p:spPr>
          <a:xfrm>
            <a:off x="4861560" y="2228850"/>
            <a:ext cx="2651760" cy="3108960"/>
          </a:xfrm>
          <a:prstGeom prst="rect">
            <a:avLst/>
          </a:prstGeom>
          <a:solidFill>
            <a:srgbClr val="0D2D4E"/>
          </a:solidFill>
          <a:ln w="25400">
            <a:solidFill>
              <a:srgbClr val="F9C7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B4BA300B-5F5A-4B6F-33C7-7E918445CF21}"/>
              </a:ext>
            </a:extLst>
          </p:cNvPr>
          <p:cNvSpPr/>
          <p:nvPr/>
        </p:nvSpPr>
        <p:spPr>
          <a:xfrm>
            <a:off x="5638800" y="2366010"/>
            <a:ext cx="1097280" cy="1097280"/>
          </a:xfrm>
          <a:prstGeom prst="ellipse">
            <a:avLst/>
          </a:prstGeom>
          <a:solidFill>
            <a:srgbClr val="F9C7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EB288924-8D10-3FAA-76AB-83D9E3970B18}"/>
              </a:ext>
            </a:extLst>
          </p:cNvPr>
          <p:cNvSpPr/>
          <p:nvPr/>
        </p:nvSpPr>
        <p:spPr>
          <a:xfrm>
            <a:off x="5638800" y="236601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4800" dirty="0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AB9D5378-0452-496E-83CD-32042E5E2BA6}"/>
              </a:ext>
            </a:extLst>
          </p:cNvPr>
          <p:cNvSpPr/>
          <p:nvPr/>
        </p:nvSpPr>
        <p:spPr>
          <a:xfrm>
            <a:off x="4953000" y="355473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9C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</a:t>
            </a:r>
            <a:endParaRPr lang="en-US" sz="1700" dirty="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FFA85E14-DDFD-E5B2-23E5-B8F55AD9942D}"/>
              </a:ext>
            </a:extLst>
          </p:cNvPr>
          <p:cNvSpPr/>
          <p:nvPr/>
        </p:nvSpPr>
        <p:spPr>
          <a:xfrm>
            <a:off x="4998720" y="3947922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Complication unfolds.</a:t>
            </a:r>
            <a:endParaRPr lang="en-US" sz="1250" dirty="0"/>
          </a:p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Events, agents, and forces collide; stakes are raised.</a:t>
            </a:r>
            <a:endParaRPr lang="en-US" sz="1250" dirty="0"/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4F8B3EE3-9DD7-633A-6B90-639E8DC69AA6}"/>
              </a:ext>
            </a:extLst>
          </p:cNvPr>
          <p:cNvSpPr/>
          <p:nvPr/>
        </p:nvSpPr>
        <p:spPr>
          <a:xfrm>
            <a:off x="7741920" y="2228850"/>
            <a:ext cx="2651760" cy="3108960"/>
          </a:xfrm>
          <a:prstGeom prst="rect">
            <a:avLst/>
          </a:prstGeom>
          <a:solidFill>
            <a:srgbClr val="0D2D4E"/>
          </a:solidFill>
          <a:ln w="254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7CA0D3C8-ABAC-EF65-201E-D064EA8246DF}"/>
              </a:ext>
            </a:extLst>
          </p:cNvPr>
          <p:cNvSpPr/>
          <p:nvPr/>
        </p:nvSpPr>
        <p:spPr>
          <a:xfrm>
            <a:off x="8519160" y="2366010"/>
            <a:ext cx="1097280" cy="109728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2DE54DB7-5BD8-8416-85ED-AF2AE70CAE0E}"/>
              </a:ext>
            </a:extLst>
          </p:cNvPr>
          <p:cNvSpPr/>
          <p:nvPr/>
        </p:nvSpPr>
        <p:spPr>
          <a:xfrm>
            <a:off x="8519160" y="236601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800" dirty="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2DDB9F33-C892-82A1-C4A3-5AA41B6AFDDE}"/>
              </a:ext>
            </a:extLst>
          </p:cNvPr>
          <p:cNvSpPr/>
          <p:nvPr/>
        </p:nvSpPr>
        <p:spPr>
          <a:xfrm>
            <a:off x="7833360" y="355473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</a:t>
            </a:r>
            <a:endParaRPr lang="en-US" sz="1700" dirty="0"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53E7F5DD-56EA-D96C-C9D6-933B1EA1E571}"/>
              </a:ext>
            </a:extLst>
          </p:cNvPr>
          <p:cNvSpPr/>
          <p:nvPr/>
        </p:nvSpPr>
        <p:spPr>
          <a:xfrm>
            <a:off x="7879080" y="3947922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achieved.</a:t>
            </a:r>
            <a:endParaRPr lang="en-US" sz="1250" dirty="0"/>
          </a:p>
          <a:p>
            <a:pPr algn="ctr"/>
            <a:r>
              <a:rPr lang="en-US" sz="12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solution is found; order is restored or transformed.</a:t>
            </a:r>
            <a:endParaRPr lang="en-US" sz="1250" dirty="0"/>
          </a:p>
        </p:txBody>
      </p:sp>
      <p:sp>
        <p:nvSpPr>
          <p:cNvPr id="27" name="Shape 19">
            <a:extLst>
              <a:ext uri="{FF2B5EF4-FFF2-40B4-BE49-F238E27FC236}">
                <a16:creationId xmlns:a16="http://schemas.microsoft.com/office/drawing/2014/main" id="{2857B9EA-03C4-43B9-E34F-7740FBF47397}"/>
              </a:ext>
            </a:extLst>
          </p:cNvPr>
          <p:cNvSpPr/>
          <p:nvPr/>
        </p:nvSpPr>
        <p:spPr>
          <a:xfrm>
            <a:off x="4742688" y="2850642"/>
            <a:ext cx="109728" cy="73152"/>
          </a:xfrm>
          <a:prstGeom prst="rect">
            <a:avLst/>
          </a:prstGeom>
          <a:solidFill>
            <a:srgbClr val="A0C4D4"/>
          </a:solidFill>
          <a:ln w="12700">
            <a:solidFill>
              <a:srgbClr val="A0C4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CC4D1015-0DAF-7743-990A-70FEB38F0642}"/>
              </a:ext>
            </a:extLst>
          </p:cNvPr>
          <p:cNvSpPr/>
          <p:nvPr/>
        </p:nvSpPr>
        <p:spPr>
          <a:xfrm>
            <a:off x="4706112" y="2731770"/>
            <a:ext cx="201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A0C4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29" name="Shape 21">
            <a:extLst>
              <a:ext uri="{FF2B5EF4-FFF2-40B4-BE49-F238E27FC236}">
                <a16:creationId xmlns:a16="http://schemas.microsoft.com/office/drawing/2014/main" id="{73C5D130-EDEE-90A6-66A3-CC80EE16488B}"/>
              </a:ext>
            </a:extLst>
          </p:cNvPr>
          <p:cNvSpPr/>
          <p:nvPr/>
        </p:nvSpPr>
        <p:spPr>
          <a:xfrm>
            <a:off x="7623048" y="2850642"/>
            <a:ext cx="109728" cy="73152"/>
          </a:xfrm>
          <a:prstGeom prst="rect">
            <a:avLst/>
          </a:prstGeom>
          <a:solidFill>
            <a:srgbClr val="A0C4D4"/>
          </a:solidFill>
          <a:ln w="12700">
            <a:solidFill>
              <a:srgbClr val="A0C4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83916694-D3AC-8C7B-D54E-963AA471A281}"/>
              </a:ext>
            </a:extLst>
          </p:cNvPr>
          <p:cNvSpPr/>
          <p:nvPr/>
        </p:nvSpPr>
        <p:spPr>
          <a:xfrm>
            <a:off x="7586472" y="2731770"/>
            <a:ext cx="201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A0C4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6CF492B6-C63C-9462-A7F1-D604D3784A75}"/>
              </a:ext>
            </a:extLst>
          </p:cNvPr>
          <p:cNvSpPr/>
          <p:nvPr/>
        </p:nvSpPr>
        <p:spPr>
          <a:xfrm>
            <a:off x="1981200" y="5474970"/>
            <a:ext cx="8046720" cy="27432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>
            <a:extLst>
              <a:ext uri="{FF2B5EF4-FFF2-40B4-BE49-F238E27FC236}">
                <a16:creationId xmlns:a16="http://schemas.microsoft.com/office/drawing/2014/main" id="{1A7A2CD4-7BF6-3C24-2001-4CFD4B799B79}"/>
              </a:ext>
            </a:extLst>
          </p:cNvPr>
          <p:cNvSpPr/>
          <p:nvPr/>
        </p:nvSpPr>
        <p:spPr>
          <a:xfrm>
            <a:off x="1981200" y="552069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Czarniawska (2004): narrative as a sequence with a problem and its resolution   ·   Weick (1995): retrospective sensemaking through storied form   ·   Boje (2001–2026): the BME as dominant narrative convention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3340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070B72-5D20-0632-0090-DC99205557A1}"/>
              </a:ext>
            </a:extLst>
          </p:cNvPr>
          <p:cNvSpPr txBox="1"/>
          <p:nvPr/>
        </p:nvSpPr>
        <p:spPr>
          <a:xfrm>
            <a:off x="2019031" y="808074"/>
            <a:ext cx="2160621" cy="50309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DEBRIEF after Group Report out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Boje Answer: What working conditions would likely feel like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1FACE07-739C-61CA-BCCE-9185229183D6}"/>
              </a:ext>
            </a:extLst>
          </p:cNvPr>
          <p:cNvGraphicFramePr>
            <a:graphicFrameLocks noGrp="1"/>
          </p:cNvGraphicFramePr>
          <p:nvPr/>
        </p:nvGraphicFramePr>
        <p:xfrm>
          <a:off x="4900276" y="1976858"/>
          <a:ext cx="5419312" cy="4392847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608823">
                  <a:extLst>
                    <a:ext uri="{9D8B030D-6E8A-4147-A177-3AD203B41FA5}">
                      <a16:colId xmlns:a16="http://schemas.microsoft.com/office/drawing/2014/main" val="2464331442"/>
                    </a:ext>
                  </a:extLst>
                </a:gridCol>
                <a:gridCol w="2810489">
                  <a:extLst>
                    <a:ext uri="{9D8B030D-6E8A-4147-A177-3AD203B41FA5}">
                      <a16:colId xmlns:a16="http://schemas.microsoft.com/office/drawing/2014/main" val="935779208"/>
                    </a:ext>
                  </a:extLst>
                </a:gridCol>
              </a:tblGrid>
              <a:tr h="74356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800" b="0" cap="none" spc="0">
                          <a:solidFill>
                            <a:schemeClr val="tx1"/>
                          </a:solidFill>
                          <a:effectLst/>
                        </a:rPr>
                        <a:t>Official BME room (Sweet)</a:t>
                      </a:r>
                      <a:endParaRPr lang="en-US" sz="18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800" b="0" cap="none" spc="0">
                          <a:solidFill>
                            <a:schemeClr val="tx1"/>
                          </a:solidFill>
                          <a:effectLst/>
                        </a:rPr>
                        <a:t>Living-story room (Sherry → you)</a:t>
                      </a:r>
                      <a:endParaRPr lang="en-US" sz="18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062815"/>
                  </a:ext>
                </a:extLst>
              </a:tr>
              <a:tr h="6065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“Reinventor.” Train, certify, use the toolchain, grow again.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Two clocks on one body: chargeability and tool adoption.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667930"/>
                  </a:ext>
                </a:extLst>
              </a:tr>
              <a:tr h="8120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Mentorship + young-graduate “journey” language.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</a:rPr>
                        <a:t>Seniors reviewing AI drafts at midnight; you are the +1 on an already-staffed account.</a:t>
                      </a:r>
                      <a:endParaRPr lang="en-US" sz="13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317619"/>
                  </a:ext>
                </a:extLst>
              </a:tr>
              <a:tr h="8120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AI fluency is your hiring advantage over the 2024–25 class.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That advantage expires the day a cheaper, more fluent 2028 class arrives.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685251"/>
                  </a:ext>
                </a:extLst>
              </a:tr>
              <a:tr h="8120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47 million training hours / green dashboard.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Hours that will not go on the timesheet. Dual-process: judge the model and hit the week.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90814"/>
                  </a:ext>
                </a:extLst>
              </a:tr>
              <a:tr h="6065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>
                          <a:solidFill>
                            <a:schemeClr val="tx1"/>
                          </a:solidFill>
                          <a:effectLst/>
                        </a:rPr>
                        <a:t>Federal / geopolitics / stock multiple still squeezing cost.</a:t>
                      </a:r>
                      <a:endParaRPr lang="en-US" sz="13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</a:rPr>
                        <a:t>PIP, utilization, and “not a viable path” remain the exit grammar.</a:t>
                      </a:r>
                      <a:endParaRPr lang="en-US" sz="13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398" marR="51398" marT="51398" marB="10279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59093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09D173-0D5E-2CB7-B1F1-574304815812}"/>
              </a:ext>
            </a:extLst>
          </p:cNvPr>
          <p:cNvSpPr txBox="1"/>
          <p:nvPr/>
        </p:nvSpPr>
        <p:spPr>
          <a:xfrm>
            <a:off x="4700723" y="199096"/>
            <a:ext cx="58184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Treatment in the AI era, in one sentence: </a:t>
            </a:r>
          </a:p>
          <a:p>
            <a:pPr>
              <a:buNone/>
            </a:pPr>
            <a:r>
              <a:rPr lang="en-US" dirty="0"/>
              <a:t>You are hired as AI-fluent inventory, not as an apprentice being formed for partner judgment. Sweet said the quiet part: the college hire’s edge is fluency relative to people already inside. That is a compliment and a warning.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97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AC4BDA-B00B-B0CD-927B-8BCDD04995C9}"/>
              </a:ext>
            </a:extLst>
          </p:cNvPr>
          <p:cNvGraphicFramePr>
            <a:graphicFrameLocks noGrp="1"/>
          </p:cNvGraphicFramePr>
          <p:nvPr/>
        </p:nvGraphicFramePr>
        <p:xfrm>
          <a:off x="2552110" y="1336902"/>
          <a:ext cx="7087781" cy="533699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2083317">
                  <a:extLst>
                    <a:ext uri="{9D8B030D-6E8A-4147-A177-3AD203B41FA5}">
                      <a16:colId xmlns:a16="http://schemas.microsoft.com/office/drawing/2014/main" val="8165747"/>
                    </a:ext>
                  </a:extLst>
                </a:gridCol>
                <a:gridCol w="2473710">
                  <a:extLst>
                    <a:ext uri="{9D8B030D-6E8A-4147-A177-3AD203B41FA5}">
                      <a16:colId xmlns:a16="http://schemas.microsoft.com/office/drawing/2014/main" val="2225484863"/>
                    </a:ext>
                  </a:extLst>
                </a:gridCol>
                <a:gridCol w="2530754">
                  <a:extLst>
                    <a:ext uri="{9D8B030D-6E8A-4147-A177-3AD203B41FA5}">
                      <a16:colId xmlns:a16="http://schemas.microsoft.com/office/drawing/2014/main" val="3722790751"/>
                    </a:ext>
                  </a:extLst>
                </a:gridCol>
              </a:tblGrid>
              <a:tr h="4428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800" b="0" cap="none" spc="0" dirty="0">
                          <a:solidFill>
                            <a:schemeClr val="bg1"/>
                          </a:solidFill>
                          <a:effectLst/>
                        </a:rPr>
                        <a:t>Clock</a:t>
                      </a:r>
                      <a:endParaRPr lang="en-US" sz="1800" b="0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800" b="0" cap="none" spc="0">
                          <a:solidFill>
                            <a:schemeClr val="bg1"/>
                          </a:solidFill>
                          <a:effectLst/>
                        </a:rPr>
                        <a:t>What it measures</a:t>
                      </a:r>
                      <a:endParaRPr lang="en-US" sz="1800" b="0" cap="none" spc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800" b="0" cap="none" spc="0" dirty="0">
                          <a:solidFill>
                            <a:schemeClr val="bg1"/>
                          </a:solidFill>
                          <a:effectLst/>
                        </a:rPr>
                        <a:t>Honest 2027 range</a:t>
                      </a:r>
                      <a:endParaRPr lang="en-US" sz="1800" b="0" cap="none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45276"/>
                  </a:ext>
                </a:extLst>
              </a:tr>
              <a:tr h="13161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</a:rPr>
                        <a:t>Official tenure story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“Vibrant careers”; 97k promotions in FY2025; more entry-level hires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Some will make Analyst → Consultant in 2–3 years if utilization + tool use + a live account line up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092447"/>
                  </a:ext>
                </a:extLst>
              </a:tr>
              <a:tr h="13161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Sherry’s clock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Joined Jan 2025; planned to leave at one year; same week as Sweet’s exit sentence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12–18 months if the account is +1 extras, OT off the timesheet, and no safe path up the power chain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466078"/>
                  </a:ext>
                </a:extLst>
              </a:tr>
              <a:tr h="13161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Firm clock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14% voluntary attrition; compressed window of ~11–12k in one quarter; pyramid still needs juniors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</a:rPr>
                        <a:t>Many will be managed out or self-exit before the competency grid is ever drawn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4030" marR="118484" marT="118484" marB="1184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73898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862251D-A37C-0EF6-63C9-DB8DA8BD1C37}"/>
              </a:ext>
            </a:extLst>
          </p:cNvPr>
          <p:cNvSpPr txBox="1"/>
          <p:nvPr/>
        </p:nvSpPr>
        <p:spPr>
          <a:xfrm>
            <a:off x="2161953" y="382796"/>
            <a:ext cx="82508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/>
              <a:t>How long would you  last at Accenture ? </a:t>
            </a:r>
          </a:p>
          <a:p>
            <a:pPr>
              <a:buNone/>
            </a:pPr>
            <a:r>
              <a:rPr lang="en-US" sz="2800" dirty="0"/>
              <a:t>“Which clock are you willing to live on?”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21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422660-2DC4-E913-32DE-4F1C303F2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0"/>
            <a:ext cx="7416800" cy="4978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EE3119-01F0-8112-E26C-8F7B8FEB3ABA}"/>
              </a:ext>
            </a:extLst>
          </p:cNvPr>
          <p:cNvSpPr txBox="1"/>
          <p:nvPr/>
        </p:nvSpPr>
        <p:spPr>
          <a:xfrm>
            <a:off x="1949302" y="5390707"/>
            <a:ext cx="8367824" cy="13804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tx2"/>
                </a:solidFill>
              </a:rPr>
              <a:t>Above the waterline (measured, narratable, billable).</a:t>
            </a:r>
            <a:br>
              <a:rPr lang="en-US" sz="1700" dirty="0">
                <a:solidFill>
                  <a:schemeClr val="tx2"/>
                </a:solidFill>
              </a:rPr>
            </a:br>
            <a:endParaRPr lang="en-US" sz="17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tx2"/>
                </a:solidFill>
              </a:rPr>
              <a:t>Below the waterline (lived, unlogged, transferred).</a:t>
            </a:r>
            <a:br>
              <a:rPr lang="en-US" sz="1700" dirty="0">
                <a:solidFill>
                  <a:schemeClr val="tx2"/>
                </a:solidFill>
              </a:rPr>
            </a:br>
            <a:r>
              <a:rPr lang="en-US" sz="1700" dirty="0">
                <a:solidFill>
                  <a:schemeClr val="tx2"/>
                </a:solidFill>
              </a:rPr>
              <a:t>Examples welcome: 47 million training hours / weekend calls / $865M charge / partner name on AI-speed text.</a:t>
            </a:r>
          </a:p>
        </p:txBody>
      </p:sp>
    </p:spTree>
    <p:extLst>
      <p:ext uri="{BB962C8B-B14F-4D97-AF65-F5344CB8AC3E}">
        <p14:creationId xmlns:p14="http://schemas.microsoft.com/office/powerpoint/2010/main" val="235469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24000" y="857250"/>
            <a:ext cx="9144000" cy="5143500"/>
          </a:xfrm>
          <a:prstGeom prst="rect">
            <a:avLst/>
          </a:prstGeom>
          <a:solidFill>
            <a:srgbClr val="0A23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52016" y="912114"/>
            <a:ext cx="88879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Seven Antenarrative B's: Definitions and Examples of STORYING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652016" y="1250442"/>
            <a:ext cx="88879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Boje (1991 ASQ, 2001, 2014)  |  Boje &amp; Rosile (2016)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1652016" y="1415034"/>
            <a:ext cx="8887968" cy="1828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670304" y="1442466"/>
            <a:ext cx="11155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750" b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ANTENARRATIVE B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2877312" y="1442466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7339584" y="1442466"/>
            <a:ext cx="3200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50" b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(Boje / Rosile)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1652016" y="1625346"/>
            <a:ext cx="8887968" cy="612648"/>
          </a:xfrm>
          <a:prstGeom prst="rect">
            <a:avLst/>
          </a:prstGeom>
          <a:solidFill>
            <a:srgbClr val="0D2D4E"/>
          </a:solidFill>
          <a:ln w="12700">
            <a:solidFill>
              <a:srgbClr val="0D2D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670304" y="1689354"/>
            <a:ext cx="1115568" cy="466344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670304" y="1689354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859024" y="1680210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Multiple, contested starting points -- not one Beginning, but many, held by different actors.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321296" y="1680210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Workers' story of the office supply crisis began before management even noticed. (Boje 1991 ASQ)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1652016" y="2256282"/>
            <a:ext cx="8887968" cy="612648"/>
          </a:xfrm>
          <a:prstGeom prst="rect">
            <a:avLst/>
          </a:prstGeom>
          <a:solidFill>
            <a:srgbClr val="0B2540"/>
          </a:solidFill>
          <a:ln w="12700">
            <a:solidFill>
              <a:srgbClr val="0B25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670304" y="2320290"/>
            <a:ext cx="1115568" cy="466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670304" y="2320290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Being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859024" y="2311146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Ready-to-hand -- absorbed in practice, living the story without stepping outside it.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321296" y="2311146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 floor workers living the daily story; no arc, no resolution visible from inside. (Boje 1991 ASQ)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1652016" y="2887218"/>
            <a:ext cx="8887968" cy="612648"/>
          </a:xfrm>
          <a:prstGeom prst="rect">
            <a:avLst/>
          </a:prstGeom>
          <a:solidFill>
            <a:srgbClr val="0D2D4E"/>
          </a:solidFill>
          <a:ln w="12700">
            <a:solidFill>
              <a:srgbClr val="0D2D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670304" y="2951226"/>
            <a:ext cx="1115568" cy="466344"/>
          </a:xfrm>
          <a:prstGeom prst="rect">
            <a:avLst/>
          </a:prstGeom>
          <a:solidFill>
            <a:srgbClr val="F9C74F"/>
          </a:solidFill>
          <a:ln w="12700">
            <a:solidFill>
              <a:srgbClr val="F9C7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670304" y="2951226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Becoming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2859024" y="2942082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Present-at-hand -- the moment a situation surfaces as a story, noticed and named.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321296" y="2942082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Union resistance made the supply crisis suddenly visible -- management now saw it AS a story. (Boje 1991)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652016" y="3518154"/>
            <a:ext cx="8887968" cy="612648"/>
          </a:xfrm>
          <a:prstGeom prst="rect">
            <a:avLst/>
          </a:prstGeom>
          <a:solidFill>
            <a:srgbClr val="0B2540"/>
          </a:solidFill>
          <a:ln w="12700">
            <a:solidFill>
              <a:srgbClr val="0B25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670304" y="3582162"/>
            <a:ext cx="1115568" cy="466344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670304" y="3582162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859024" y="3573018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actors hold different expected endings -- competing bets on the future.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7321296" y="3573018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bets on acquisition; workers bet on layoffs; investors bet on growth. (Boje 1991 ASQ)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1652016" y="4149090"/>
            <a:ext cx="8887968" cy="612648"/>
          </a:xfrm>
          <a:prstGeom prst="rect">
            <a:avLst/>
          </a:prstGeom>
          <a:solidFill>
            <a:srgbClr val="0D2D4E"/>
          </a:solidFill>
          <a:ln w="12700">
            <a:solidFill>
              <a:srgbClr val="0D2D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670304" y="4213098"/>
            <a:ext cx="1115568" cy="466344"/>
          </a:xfrm>
          <a:prstGeom prst="rect">
            <a:avLst/>
          </a:prstGeom>
          <a:solidFill>
            <a:srgbClr val="9B5DE5"/>
          </a:solidFill>
          <a:ln w="12700">
            <a:solidFill>
              <a:srgbClr val="9B5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670304" y="4213098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Beneath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2859024" y="4203954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Tacit, hidden, suppressed -- what official stories bury or refuse to name.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7321296" y="4203954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conditions and supplier exploitation concealed beneath the efficiency narrative. (Boje 2001)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1652016" y="4780026"/>
            <a:ext cx="8887968" cy="612648"/>
          </a:xfrm>
          <a:prstGeom prst="rect">
            <a:avLst/>
          </a:prstGeom>
          <a:solidFill>
            <a:srgbClr val="0B2540"/>
          </a:solidFill>
          <a:ln w="12700">
            <a:solidFill>
              <a:srgbClr val="0B25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670304" y="4844034"/>
            <a:ext cx="1115568" cy="466344"/>
          </a:xfrm>
          <a:prstGeom prst="rect">
            <a:avLst/>
          </a:prstGeom>
          <a:solidFill>
            <a:srgbClr val="00BBF9"/>
          </a:solidFill>
          <a:ln w="12700">
            <a:solidFill>
              <a:srgbClr val="00BB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670304" y="4844034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2859024" y="4834890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Ethical, transcendental obligations that exceed the organization's own purposes.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7321296" y="4834890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obligations and community duties not written into the company story. (Boje 2014)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1652016" y="5410962"/>
            <a:ext cx="8887968" cy="612648"/>
          </a:xfrm>
          <a:prstGeom prst="rect">
            <a:avLst/>
          </a:prstGeom>
          <a:solidFill>
            <a:srgbClr val="0D2D4E"/>
          </a:solidFill>
          <a:ln w="12700">
            <a:solidFill>
              <a:srgbClr val="0D2D4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1670304" y="5474970"/>
            <a:ext cx="1115568" cy="466344"/>
          </a:xfrm>
          <a:prstGeom prst="rect">
            <a:avLst/>
          </a:prstGeom>
          <a:solidFill>
            <a:srgbClr val="F97B22"/>
          </a:solidFill>
          <a:ln w="12700">
            <a:solidFill>
              <a:srgbClr val="F97B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1670304" y="5474970"/>
            <a:ext cx="1115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dirty="0">
                <a:solidFill>
                  <a:srgbClr val="0A23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Between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2859024" y="5465826"/>
            <a:ext cx="43891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Dialogic polyphony -- multiple simultaneous perspectives in active, ongoing dialogue.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321296" y="5465826"/>
            <a:ext cx="31455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i="1" dirty="0">
                <a:solidFill>
                  <a:srgbClr val="A0C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Corporate-Who, Workers-Who, Social-Who, Ecological-Who each narrating differently. (Boje &amp; Rosile 2016)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4159428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icky notes with question marks">
            <a:extLst>
              <a:ext uri="{FF2B5EF4-FFF2-40B4-BE49-F238E27FC236}">
                <a16:creationId xmlns:a16="http://schemas.microsoft.com/office/drawing/2014/main" id="{76A4D4CE-4A30-F8E1-B7C9-5F67E7A27D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6721" r="4278" b="-2"/>
          <a:stretch>
            <a:fillRect/>
          </a:stretch>
        </p:blipFill>
        <p:spPr>
          <a:xfrm>
            <a:off x="0" y="859961"/>
            <a:ext cx="12192000" cy="59980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89719F-5CCE-41E7-85D2-7C53EE48CF15}"/>
              </a:ext>
            </a:extLst>
          </p:cNvPr>
          <p:cNvSpPr txBox="1"/>
          <p:nvPr/>
        </p:nvSpPr>
        <p:spPr>
          <a:xfrm>
            <a:off x="1930400" y="2463132"/>
            <a:ext cx="7213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highlight>
                  <a:srgbClr val="00FFFF"/>
                </a:highlight>
              </a:rPr>
              <a:t>What Will You Do?</a:t>
            </a:r>
            <a:endParaRPr lang="en-US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43653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D9BC7B214DF941BB683C2384A36038" ma:contentTypeVersion="3" ma:contentTypeDescription="Create a new document." ma:contentTypeScope="" ma:versionID="b2f6e09ec284ae4cf82c7856ae840775">
  <xsd:schema xmlns:xsd="http://www.w3.org/2001/XMLSchema" xmlns:xs="http://www.w3.org/2001/XMLSchema" xmlns:p="http://schemas.microsoft.com/office/2006/metadata/properties" xmlns:ns2="be35e7b5-b4a6-42bb-9b78-9a2c4cdcee11" targetNamespace="http://schemas.microsoft.com/office/2006/metadata/properties" ma:root="true" ma:fieldsID="0c63f6c5c9699f250c5a84bcce8d4cd9" ns2:_="">
    <xsd:import namespace="be35e7b5-b4a6-42bb-9b78-9a2c4cdce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35e7b5-b4a6-42bb-9b78-9a2c4cdcee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A96781-FACC-49AB-B886-9F94731C26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E9C43F-72F8-4567-9606-FB2C134F9A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35e7b5-b4a6-42bb-9b78-9a2c4cdce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ED3E52-A310-46F2-8874-EBF7F1949033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cd145185-8658-4374-b4fa-287c5b06f021"/>
    <ds:schemaRef ds:uri="http://schemas.microsoft.com/office/infopath/2007/PartnerControls"/>
    <ds:schemaRef ds:uri="3ac05f39-89f6-4fb4-8e8d-2daa7ff4d8ff"/>
    <ds:schemaRef ds:uri="fdda75a4-190b-40ba-be1c-729920498983"/>
    <ds:schemaRef ds:uri="b384baea-98da-401e-a70f-deee489dc949"/>
  </ds:schemaRefs>
</ds:datastoreItem>
</file>

<file path=docMetadata/LabelInfo.xml><?xml version="1.0" encoding="utf-8"?>
<clbl:labelList xmlns:clbl="http://schemas.microsoft.com/office/2020/mipLabelMetadata">
  <clbl:label id="{7cf48d45-3ddb-4389-a9c1-c115526eb52e}" enabled="0" method="" siteId="{7cf48d45-3ddb-4389-a9c1-c115526eb52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1892</Words>
  <Application>Microsoft Macintosh PowerPoint</Application>
  <PresentationFormat>Widescreen</PresentationFormat>
  <Paragraphs>167</Paragraphs>
  <Slides>15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MS Gothic</vt:lpstr>
      <vt:lpstr>Aptos</vt:lpstr>
      <vt:lpstr>Aptos Display</vt:lpstr>
      <vt:lpstr>Arial</vt:lpstr>
      <vt:lpstr>Calibri</vt:lpstr>
      <vt:lpstr>Cambria</vt:lpstr>
      <vt:lpstr>Helvetica</vt:lpstr>
      <vt:lpstr>Office Theme</vt:lpstr>
      <vt:lpstr>Storytelling and Organizational Consulting</vt:lpstr>
      <vt:lpstr>What is your Consulting Future after AI?</vt:lpstr>
      <vt:lpstr>IN CHAT:  What’s your storying of the Accenture Future?</vt:lpstr>
      <vt:lpstr>Chapter 1: The Main Consulting Company Protagonists of the Consent Machine - Table 1</vt:lpstr>
      <vt:lpstr>What is your AI Data Center COMPLICITY?</vt:lpstr>
      <vt:lpstr>Main Point Today: BME-Narrative vs Storying </vt:lpstr>
      <vt:lpstr>Sherry Andrews (composite character)  Will You be the next Sherry, after graduating Penn. State?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Sandoval-Llanos, Jose</dc:creator>
  <cp:lastModifiedBy>David Boje</cp:lastModifiedBy>
  <cp:revision>11</cp:revision>
  <dcterms:created xsi:type="dcterms:W3CDTF">2025-02-24T22:29:30Z</dcterms:created>
  <dcterms:modified xsi:type="dcterms:W3CDTF">2026-09-18T11:40:32Z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0x010100B0D9BC7B214DF941BB683C2384A36038</vt:lpwstr>
  </property>
  <property fmtid="{D5CDD505-2E9C-101B-9397-08002B2CF9AE}" pid="3" name="MediaServiceImageTags">
    <vt:lpwstr/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